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93"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o.chen@genomics.cn" initials="l" lastIdx="4"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6.png"/><Relationship Id="rId3" Type="http://schemas.openxmlformats.org/officeDocument/2006/relationships/image" Target="../media/image18.png"/><Relationship Id="rId2" Type="http://schemas.openxmlformats.org/officeDocument/2006/relationships/image" Target="../media/image50.png"/><Relationship Id="rId1" Type="http://schemas.openxmlformats.org/officeDocument/2006/relationships/image" Target="../media/image49.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6.png"/><Relationship Id="rId3" Type="http://schemas.openxmlformats.org/officeDocument/2006/relationships/image" Target="../media/image18.png"/><Relationship Id="rId2" Type="http://schemas.openxmlformats.org/officeDocument/2006/relationships/image" Target="../media/image52.png"/><Relationship Id="rId1"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6.png"/><Relationship Id="rId6" Type="http://schemas.openxmlformats.org/officeDocument/2006/relationships/image" Target="../media/image18.png"/><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16.png"/><Relationship Id="rId4" Type="http://schemas.openxmlformats.org/officeDocument/2006/relationships/image" Target="../media/image18.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16.png"/><Relationship Id="rId4" Type="http://schemas.openxmlformats.org/officeDocument/2006/relationships/image" Target="../media/image18.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6.png"/><Relationship Id="rId7" Type="http://schemas.openxmlformats.org/officeDocument/2006/relationships/image" Target="../media/image71.png"/><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65.png"/><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16.png"/><Relationship Id="rId4" Type="http://schemas.openxmlformats.org/officeDocument/2006/relationships/image" Target="../media/image18.png"/><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3.png"/><Relationship Id="rId7" Type="http://schemas.openxmlformats.org/officeDocument/2006/relationships/image" Target="../media/image16.png"/><Relationship Id="rId6" Type="http://schemas.openxmlformats.org/officeDocument/2006/relationships/image" Target="../media/image18.png"/><Relationship Id="rId5" Type="http://schemas.openxmlformats.org/officeDocument/2006/relationships/image" Target="../media/image65.png"/><Relationship Id="rId4" Type="http://schemas.openxmlformats.org/officeDocument/2006/relationships/image" Target="../media/image82.png"/><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65.png"/><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2.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3" Type="http://schemas.openxmlformats.org/officeDocument/2006/relationships/slideLayout" Target="../slideLayouts/slideLayout1.xml"/><Relationship Id="rId12" Type="http://schemas.openxmlformats.org/officeDocument/2006/relationships/image" Target="../media/image13.png"/><Relationship Id="rId11" Type="http://schemas.openxmlformats.org/officeDocument/2006/relationships/image" Target="../media/image12.png"/><Relationship Id="rId10" Type="http://schemas.openxmlformats.org/officeDocument/2006/relationships/image" Target="../media/image11.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65.png"/><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65.png"/><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65.png"/><Relationship Id="rId3" Type="http://schemas.openxmlformats.org/officeDocument/2006/relationships/image" Target="../media/image94.png"/><Relationship Id="rId2" Type="http://schemas.openxmlformats.org/officeDocument/2006/relationships/image" Target="../media/image35.png"/><Relationship Id="rId1" Type="http://schemas.openxmlformats.org/officeDocument/2006/relationships/image" Target="../media/image93.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65.png"/><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5.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03.png"/><Relationship Id="rId7" Type="http://schemas.openxmlformats.org/officeDocument/2006/relationships/image" Target="../media/image102.png"/><Relationship Id="rId6" Type="http://schemas.openxmlformats.org/officeDocument/2006/relationships/image" Target="../media/image101.png"/><Relationship Id="rId5" Type="http://schemas.openxmlformats.org/officeDocument/2006/relationships/image" Target="../media/image16.png"/><Relationship Id="rId4" Type="http://schemas.openxmlformats.org/officeDocument/2006/relationships/image" Target="../media/image18.png"/><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8.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6.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30.png"/><Relationship Id="rId7" Type="http://schemas.openxmlformats.org/officeDocument/2006/relationships/image" Target="../media/image29.png"/><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2" Type="http://schemas.openxmlformats.org/officeDocument/2006/relationships/slideLayout" Target="../slideLayouts/slideLayout1.xml"/><Relationship Id="rId11" Type="http://schemas.openxmlformats.org/officeDocument/2006/relationships/image" Target="../media/image33.png"/><Relationship Id="rId10" Type="http://schemas.openxmlformats.org/officeDocument/2006/relationships/image" Target="../media/image32.jpeg"/><Relationship Id="rId1" Type="http://schemas.openxmlformats.org/officeDocument/2006/relationships/image" Target="../media/image25.png"/></Relationships>
</file>

<file path=ppt/slides/_rels/slide7.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40.png"/><Relationship Id="rId7" Type="http://schemas.openxmlformats.org/officeDocument/2006/relationships/image" Target="../media/image39.png"/><Relationship Id="rId6" Type="http://schemas.openxmlformats.org/officeDocument/2006/relationships/image" Target="../media/image18.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1" Type="http://schemas.openxmlformats.org/officeDocument/2006/relationships/slideLayout" Target="../slideLayouts/slideLayout1.xml"/><Relationship Id="rId10" Type="http://schemas.openxmlformats.org/officeDocument/2006/relationships/image" Target="../media/image16.png"/><Relationship Id="rId1" Type="http://schemas.openxmlformats.org/officeDocument/2006/relationships/image" Target="../media/image34.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8.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6.png"/><Relationship Id="rId3" Type="http://schemas.openxmlformats.org/officeDocument/2006/relationships/image" Target="../media/image18.png"/><Relationship Id="rId2" Type="http://schemas.openxmlformats.org/officeDocument/2006/relationships/image" Target="../media/image46.png"/><Relationship Id="rId1"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tretch>
            <a:fillRect/>
          </a:stretch>
        </p:blipFill>
        <p:spPr>
          <a:xfrm rot="21600000">
            <a:off x="0" y="0"/>
            <a:ext cx="12192000" cy="5069890"/>
          </a:xfrm>
          <a:prstGeom prst="rect">
            <a:avLst/>
          </a:prstGeom>
        </p:spPr>
      </p:pic>
      <p:sp>
        <p:nvSpPr>
          <p:cNvPr id="4" name="textbox 4"/>
          <p:cNvSpPr/>
          <p:nvPr/>
        </p:nvSpPr>
        <p:spPr>
          <a:xfrm>
            <a:off x="3803205" y="3244695"/>
            <a:ext cx="5048250" cy="922019"/>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87000"/>
              </a:lnSpc>
            </a:pPr>
            <a:r>
              <a:rPr sz="18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Jiangsu Henglihong Technology Co., Ltd.</a:t>
            </a:r>
            <a:endParaRPr sz="3600" dirty="0">
              <a:latin typeface="微软雅黑" panose="020B0503020204020204" charset="-122"/>
              <a:ea typeface="微软雅黑" panose="020B0503020204020204" charset="-122"/>
              <a:cs typeface="微软雅黑" panose="020B0503020204020204" charset="-122"/>
            </a:endParaRPr>
          </a:p>
          <a:p>
            <a:pPr marL="1584960" algn="l" rtl="0" eaLnBrk="0">
              <a:lnSpc>
                <a:spcPct val="87000"/>
              </a:lnSpc>
              <a:spcBef>
                <a:spcPts val="485"/>
              </a:spcBef>
            </a:pPr>
            <a:r>
              <a:rPr sz="1350" b="1" kern="0" spc="80" dirty="0">
                <a:solidFill>
                  <a:srgbClr val="FFFFFF">
                    <a:alpha val="100000"/>
                  </a:srgbClr>
                </a:solidFill>
                <a:latin typeface="微软雅黑" panose="020B0503020204020204" charset="-122"/>
                <a:ea typeface="微软雅黑" panose="020B0503020204020204" charset="-122"/>
                <a:cs typeface="微软雅黑" panose="020B0503020204020204" charset="-122"/>
              </a:rPr>
              <a:t>product presentation</a:t>
            </a:r>
            <a:endParaRPr sz="2700" dirty="0">
              <a:latin typeface="微软雅黑" panose="020B0503020204020204" charset="-122"/>
              <a:ea typeface="微软雅黑" panose="020B0503020204020204" charset="-122"/>
              <a:cs typeface="微软雅黑" panose="020B0503020204020204" charset="-122"/>
            </a:endParaRPr>
          </a:p>
        </p:txBody>
      </p:sp>
      <p:grpSp>
        <p:nvGrpSpPr>
          <p:cNvPr id="3" name="group 2"/>
          <p:cNvGrpSpPr/>
          <p:nvPr/>
        </p:nvGrpSpPr>
        <p:grpSpPr>
          <a:xfrm rot="21600000">
            <a:off x="5606584" y="6404784"/>
            <a:ext cx="978828" cy="90677"/>
            <a:chOff x="0" y="0"/>
            <a:chExt cx="978828" cy="90677"/>
          </a:xfrm>
        </p:grpSpPr>
        <p:sp>
          <p:nvSpPr>
            <p:cNvPr id="8" name="path 8"/>
            <p:cNvSpPr/>
            <p:nvPr/>
          </p:nvSpPr>
          <p:spPr>
            <a:xfrm>
              <a:off x="0" y="0"/>
              <a:ext cx="445930" cy="90677"/>
            </a:xfrm>
            <a:custGeom>
              <a:avLst/>
              <a:gdLst/>
              <a:ahLst/>
              <a:cxnLst/>
              <a:rect l="0" t="0" r="0" b="0"/>
              <a:pathLst>
                <a:path w="702" h="142">
                  <a:moveTo>
                    <a:pt x="0" y="71"/>
                  </a:moveTo>
                  <a:cubicBezTo>
                    <a:pt x="0" y="110"/>
                    <a:pt x="31" y="142"/>
                    <a:pt x="71" y="142"/>
                  </a:cubicBezTo>
                  <a:cubicBezTo>
                    <a:pt x="110" y="142"/>
                    <a:pt x="142" y="110"/>
                    <a:pt x="142" y="71"/>
                  </a:cubicBezTo>
                  <a:cubicBezTo>
                    <a:pt x="142" y="31"/>
                    <a:pt x="110" y="0"/>
                    <a:pt x="71" y="0"/>
                  </a:cubicBezTo>
                  <a:cubicBezTo>
                    <a:pt x="31" y="0"/>
                    <a:pt x="0" y="31"/>
                    <a:pt x="0" y="71"/>
                  </a:cubicBezTo>
                </a:path>
                <a:path w="702" h="142">
                  <a:moveTo>
                    <a:pt x="279" y="71"/>
                  </a:moveTo>
                  <a:cubicBezTo>
                    <a:pt x="279" y="110"/>
                    <a:pt x="311" y="142"/>
                    <a:pt x="351" y="142"/>
                  </a:cubicBezTo>
                  <a:cubicBezTo>
                    <a:pt x="390" y="142"/>
                    <a:pt x="422" y="110"/>
                    <a:pt x="422" y="71"/>
                  </a:cubicBezTo>
                  <a:cubicBezTo>
                    <a:pt x="422" y="31"/>
                    <a:pt x="390" y="0"/>
                    <a:pt x="351" y="0"/>
                  </a:cubicBezTo>
                  <a:cubicBezTo>
                    <a:pt x="311" y="0"/>
                    <a:pt x="279" y="31"/>
                    <a:pt x="279" y="71"/>
                  </a:cubicBezTo>
                </a:path>
                <a:path w="702" h="142">
                  <a:moveTo>
                    <a:pt x="559" y="71"/>
                  </a:moveTo>
                  <a:cubicBezTo>
                    <a:pt x="559" y="110"/>
                    <a:pt x="591" y="142"/>
                    <a:pt x="630" y="142"/>
                  </a:cubicBezTo>
                  <a:cubicBezTo>
                    <a:pt x="670" y="142"/>
                    <a:pt x="702" y="110"/>
                    <a:pt x="702" y="71"/>
                  </a:cubicBezTo>
                  <a:cubicBezTo>
                    <a:pt x="702" y="31"/>
                    <a:pt x="670" y="0"/>
                    <a:pt x="630" y="0"/>
                  </a:cubicBezTo>
                  <a:cubicBezTo>
                    <a:pt x="591" y="0"/>
                    <a:pt x="559" y="31"/>
                    <a:pt x="559" y="71"/>
                  </a:cubicBezTo>
                </a:path>
              </a:pathLst>
            </a:custGeom>
            <a:solidFill>
              <a:srgbClr val="242424">
                <a:alpha val="100000"/>
              </a:srgbClr>
            </a:solidFill>
            <a:ln w="0" cap="flat">
              <a:noFill/>
              <a:prstDash val="solid"/>
              <a:miter lim="0"/>
            </a:ln>
          </p:spPr>
          <p:txBody>
            <a:bodyPr rtlCol="0"/>
            <a:lstStyle/>
            <a:p>
              <a:pPr algn="ctr"/>
              <a:endParaRPr lang="zh-CN" altLang="en-US"/>
            </a:p>
          </p:txBody>
        </p:sp>
        <p:sp>
          <p:nvSpPr>
            <p:cNvPr id="10" name="path 10"/>
            <p:cNvSpPr/>
            <p:nvPr/>
          </p:nvSpPr>
          <p:spPr>
            <a:xfrm>
              <a:off x="532898" y="0"/>
              <a:ext cx="445930" cy="90677"/>
            </a:xfrm>
            <a:custGeom>
              <a:avLst/>
              <a:gdLst/>
              <a:ahLst/>
              <a:cxnLst/>
              <a:rect l="0" t="0" r="0" b="0"/>
              <a:pathLst>
                <a:path w="702" h="142">
                  <a:moveTo>
                    <a:pt x="0" y="71"/>
                  </a:moveTo>
                  <a:cubicBezTo>
                    <a:pt x="0" y="110"/>
                    <a:pt x="31" y="142"/>
                    <a:pt x="71" y="142"/>
                  </a:cubicBezTo>
                  <a:cubicBezTo>
                    <a:pt x="110" y="142"/>
                    <a:pt x="142" y="110"/>
                    <a:pt x="142" y="71"/>
                  </a:cubicBezTo>
                  <a:cubicBezTo>
                    <a:pt x="142" y="31"/>
                    <a:pt x="110" y="0"/>
                    <a:pt x="71" y="0"/>
                  </a:cubicBezTo>
                  <a:cubicBezTo>
                    <a:pt x="31" y="0"/>
                    <a:pt x="0" y="31"/>
                    <a:pt x="0" y="71"/>
                  </a:cubicBezTo>
                </a:path>
                <a:path w="702" h="142">
                  <a:moveTo>
                    <a:pt x="279" y="71"/>
                  </a:moveTo>
                  <a:cubicBezTo>
                    <a:pt x="279" y="110"/>
                    <a:pt x="311" y="142"/>
                    <a:pt x="351" y="142"/>
                  </a:cubicBezTo>
                  <a:cubicBezTo>
                    <a:pt x="390" y="142"/>
                    <a:pt x="422" y="110"/>
                    <a:pt x="422" y="71"/>
                  </a:cubicBezTo>
                  <a:cubicBezTo>
                    <a:pt x="422" y="31"/>
                    <a:pt x="390" y="0"/>
                    <a:pt x="351" y="0"/>
                  </a:cubicBezTo>
                  <a:cubicBezTo>
                    <a:pt x="311" y="0"/>
                    <a:pt x="279" y="31"/>
                    <a:pt x="279" y="71"/>
                  </a:cubicBezTo>
                </a:path>
                <a:path w="702" h="142">
                  <a:moveTo>
                    <a:pt x="559" y="71"/>
                  </a:moveTo>
                  <a:cubicBezTo>
                    <a:pt x="559" y="110"/>
                    <a:pt x="591" y="142"/>
                    <a:pt x="630" y="142"/>
                  </a:cubicBezTo>
                  <a:cubicBezTo>
                    <a:pt x="670" y="142"/>
                    <a:pt x="702" y="110"/>
                    <a:pt x="702" y="71"/>
                  </a:cubicBezTo>
                  <a:cubicBezTo>
                    <a:pt x="702" y="31"/>
                    <a:pt x="670" y="0"/>
                    <a:pt x="630" y="0"/>
                  </a:cubicBezTo>
                  <a:cubicBezTo>
                    <a:pt x="591" y="0"/>
                    <a:pt x="559" y="31"/>
                    <a:pt x="559" y="71"/>
                  </a:cubicBezTo>
                </a:path>
              </a:pathLst>
            </a:custGeom>
            <a:solidFill>
              <a:srgbClr val="4E4E4E">
                <a:alpha val="100000"/>
              </a:srgbClr>
            </a:solidFill>
            <a:ln w="0" cap="flat">
              <a:noFill/>
              <a:prstDash val="solid"/>
              <a:miter lim="0"/>
            </a:ln>
          </p:spPr>
          <p:txBody>
            <a:bodyPr rtlCol="0"/>
            <a:lstStyle/>
            <a:p>
              <a:pPr algn="ctr"/>
              <a:endParaRPr lang="zh-CN" altLang="en-US"/>
            </a:p>
          </p:txBody>
        </p:sp>
      </p:grpSp>
      <p:sp>
        <p:nvSpPr>
          <p:cNvPr id="12" name="path 12"/>
          <p:cNvSpPr/>
          <p:nvPr/>
        </p:nvSpPr>
        <p:spPr>
          <a:xfrm>
            <a:off x="4971142" y="2844510"/>
            <a:ext cx="2249715" cy="25400"/>
          </a:xfrm>
          <a:custGeom>
            <a:avLst/>
            <a:gdLst/>
            <a:ahLst/>
            <a:cxnLst/>
            <a:rect l="0" t="0" r="0" b="0"/>
            <a:pathLst>
              <a:path w="3542" h="40">
                <a:moveTo>
                  <a:pt x="0" y="20"/>
                </a:moveTo>
                <a:lnTo>
                  <a:pt x="3542" y="20"/>
                </a:lnTo>
              </a:path>
            </a:pathLst>
          </a:custGeom>
          <a:noFill/>
          <a:ln w="25400" cap="flat">
            <a:solidFill>
              <a:srgbClr val="FFFFFF"/>
            </a:solidFill>
            <a:prstDash val="solid"/>
            <a:miter lim="800000"/>
          </a:ln>
        </p:spPr>
        <p:txBody>
          <a:bodyPr rtlCol="0"/>
          <a:lstStyle/>
          <a:p>
            <a:pPr algn="ctr"/>
            <a:endParaRPr lang="zh-CN" altLang="en-US"/>
          </a:p>
        </p:txBody>
      </p:sp>
      <p:sp>
        <p:nvSpPr>
          <p:cNvPr id="14" name="path 14"/>
          <p:cNvSpPr/>
          <p:nvPr/>
        </p:nvSpPr>
        <p:spPr>
          <a:xfrm>
            <a:off x="4971142" y="4513654"/>
            <a:ext cx="2249715" cy="25400"/>
          </a:xfrm>
          <a:custGeom>
            <a:avLst/>
            <a:gdLst/>
            <a:ahLst/>
            <a:cxnLst/>
            <a:rect l="0" t="0" r="0" b="0"/>
            <a:pathLst>
              <a:path w="3542" h="40">
                <a:moveTo>
                  <a:pt x="0" y="20"/>
                </a:moveTo>
                <a:lnTo>
                  <a:pt x="3542" y="20"/>
                </a:lnTo>
              </a:path>
            </a:pathLst>
          </a:custGeom>
          <a:noFill/>
          <a:ln w="25400" cap="flat">
            <a:solidFill>
              <a:srgbClr val="FFFFFF"/>
            </a:solidFill>
            <a:prstDash val="solid"/>
            <a:miter lim="800000"/>
          </a:ln>
        </p:spPr>
        <p:txBody>
          <a:bodyPr rtlCol="0"/>
          <a:lstStyle/>
          <a:p>
            <a:pPr algn="ct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picture 398"/>
          <p:cNvPicPr>
            <a:picLocks noChangeAspect="1"/>
          </p:cNvPicPr>
          <p:nvPr/>
        </p:nvPicPr>
        <p:blipFill>
          <a:blip r:embed="rId1"/>
          <a:stretch>
            <a:fillRect/>
          </a:stretch>
        </p:blipFill>
        <p:spPr>
          <a:xfrm rot="21600000">
            <a:off x="792956" y="2683954"/>
            <a:ext cx="4733092" cy="3239985"/>
          </a:xfrm>
          <a:prstGeom prst="rect">
            <a:avLst/>
          </a:prstGeom>
        </p:spPr>
      </p:pic>
      <p:pic>
        <p:nvPicPr>
          <p:cNvPr id="400" name="picture 400"/>
          <p:cNvPicPr>
            <a:picLocks noChangeAspect="1"/>
          </p:cNvPicPr>
          <p:nvPr/>
        </p:nvPicPr>
        <p:blipFill>
          <a:blip r:embed="rId2"/>
          <a:stretch>
            <a:fillRect/>
          </a:stretch>
        </p:blipFill>
        <p:spPr>
          <a:xfrm rot="21600000">
            <a:off x="6604305" y="2683954"/>
            <a:ext cx="4728044" cy="3239998"/>
          </a:xfrm>
          <a:prstGeom prst="rect">
            <a:avLst/>
          </a:prstGeom>
        </p:spPr>
      </p:pic>
      <p:sp>
        <p:nvSpPr>
          <p:cNvPr id="402" name="textbox 402"/>
          <p:cNvSpPr/>
          <p:nvPr/>
        </p:nvSpPr>
        <p:spPr>
          <a:xfrm>
            <a:off x="6413298" y="1753141"/>
            <a:ext cx="5389879" cy="519430"/>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3970" indent="-1905" algn="l" rtl="0" eaLnBrk="0">
              <a:lnSpc>
                <a:spcPct val="90000"/>
              </a:lnSpc>
            </a:pPr>
            <a:r>
              <a:rPr sz="900" kern="0" spc="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blade boasts exceptional corrosion resistance, making it ideal for CO2 cutting environments and significantly extending its service life.</a:t>
            </a:r>
            <a:endParaRPr sz="1800" dirty="0">
              <a:latin typeface="微软雅黑 Light" panose="020B0502040204020203" charset="-122"/>
              <a:ea typeface="微软雅黑 Light" panose="020B0502040204020203" charset="-122"/>
              <a:cs typeface="微软雅黑 Light" panose="020B0502040204020203" charset="-122"/>
            </a:endParaRPr>
          </a:p>
        </p:txBody>
      </p:sp>
      <p:sp>
        <p:nvSpPr>
          <p:cNvPr id="404" name="textbox 404"/>
          <p:cNvSpPr/>
          <p:nvPr/>
        </p:nvSpPr>
        <p:spPr>
          <a:xfrm>
            <a:off x="715355" y="1751845"/>
            <a:ext cx="5051425" cy="520700"/>
          </a:xfrm>
          <a:prstGeom prst="rect">
            <a:avLst/>
          </a:prstGeom>
          <a:noFill/>
          <a:ln w="0" cap="flat">
            <a:noFill/>
            <a:prstDash val="solid"/>
            <a:miter lim="0"/>
          </a:ln>
        </p:spPr>
        <p:txBody>
          <a:bodyPr vert="horz" wrap="square" lIns="0" tIns="0" rIns="0" bIns="0"/>
          <a:lstStyle/>
          <a:p>
            <a:pPr algn="l" rtl="0" eaLnBrk="0">
              <a:lnSpc>
                <a:spcPct val="21000"/>
              </a:lnSpc>
            </a:pPr>
            <a:endParaRPr sz="100" dirty="0">
              <a:latin typeface="Arial" panose="020B0604020202020204"/>
              <a:ea typeface="Arial" panose="020B0604020202020204"/>
              <a:cs typeface="Arial" panose="020B0604020202020204"/>
            </a:endParaRPr>
          </a:p>
          <a:p>
            <a:pPr marL="15240" indent="-2540" algn="l" rtl="0" eaLnBrk="0">
              <a:lnSpc>
                <a:spcPct val="92000"/>
              </a:lnSpc>
            </a:pPr>
            <a:r>
              <a:rPr sz="900" kern="0" spc="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high precision of wheel hub and blade manufacturing reduces pre-cutting time and blade vibration at high speed.</a:t>
            </a:r>
            <a:endParaRPr sz="1800" dirty="0">
              <a:latin typeface="微软雅黑 Light" panose="020B0502040204020203" charset="-122"/>
              <a:ea typeface="微软雅黑 Light" panose="020B0502040204020203" charset="-122"/>
              <a:cs typeface="微软雅黑 Light" panose="020B0502040204020203" charset="-122"/>
            </a:endParaRPr>
          </a:p>
        </p:txBody>
      </p:sp>
      <p:sp>
        <p:nvSpPr>
          <p:cNvPr id="406" name="textbox 406"/>
          <p:cNvSpPr/>
          <p:nvPr/>
        </p:nvSpPr>
        <p:spPr>
          <a:xfrm>
            <a:off x="293686" y="166685"/>
            <a:ext cx="2894964" cy="615315"/>
          </a:xfrm>
          <a:prstGeom prst="rect">
            <a:avLst/>
          </a:prstGeom>
          <a:noFill/>
          <a:ln w="0" cap="flat">
            <a:noFill/>
            <a:prstDash val="solid"/>
            <a:miter lim="0"/>
          </a:ln>
        </p:spPr>
        <p:txBody>
          <a:bodyPr vert="horz" wrap="square" lIns="0" tIns="0" rIns="0" bIns="0"/>
          <a:lstStyle/>
          <a:p>
            <a:pPr algn="l" rtl="0" eaLnBrk="0">
              <a:lnSpc>
                <a:spcPct val="109000"/>
              </a:lnSpc>
            </a:pPr>
            <a:endParaRPr sz="600" dirty="0">
              <a:latin typeface="Arial" panose="020B0604020202020204"/>
              <a:ea typeface="Arial" panose="020B0604020202020204"/>
              <a:cs typeface="Arial" panose="020B0604020202020204"/>
            </a:endParaRPr>
          </a:p>
          <a:p>
            <a:pPr marL="742950" algn="l" rtl="0" eaLnBrk="0">
              <a:lnSpc>
                <a:spcPct val="85000"/>
              </a:lnSpc>
              <a:spcBef>
                <a:spcPts val="5"/>
              </a:spcBef>
              <a:tabLst>
                <a:tab pos="973455" algn="l"/>
              </a:tabLst>
            </a:pPr>
            <a:r>
              <a:rPr sz="1600" b="1" kern="0" spc="-40" dirty="0">
                <a:solidFill>
                  <a:srgbClr val="000000">
                    <a:alpha val="100000"/>
                  </a:srgbClr>
                </a:solidFill>
                <a:latin typeface="Segoe UI Light" panose="020B0502040204020203"/>
                <a:ea typeface="Segoe UI Light" panose="020B0502040204020203"/>
                <a:cs typeface="Segoe UI Light" panose="020B0502040204020203"/>
              </a:rPr>
              <a:t>3.</a:t>
            </a:r>
            <a:r>
              <a:rPr sz="1600" b="1" kern="0" spc="-4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technological superiority</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50" name="group 50"/>
          <p:cNvGrpSpPr/>
          <p:nvPr/>
        </p:nvGrpSpPr>
        <p:grpSpPr>
          <a:xfrm rot="21600000">
            <a:off x="306386" y="179385"/>
            <a:ext cx="730252" cy="564311"/>
            <a:chOff x="0" y="0"/>
            <a:chExt cx="730252" cy="564311"/>
          </a:xfrm>
        </p:grpSpPr>
        <p:sp>
          <p:nvSpPr>
            <p:cNvPr id="408" name="path 408"/>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410" name="path 410"/>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pic>
        <p:nvPicPr>
          <p:cNvPr id="412" name="picture 412"/>
          <p:cNvPicPr>
            <a:picLocks noChangeAspect="1"/>
          </p:cNvPicPr>
          <p:nvPr/>
        </p:nvPicPr>
        <p:blipFill>
          <a:blip r:embed="rId3"/>
          <a:stretch>
            <a:fillRect/>
          </a:stretch>
        </p:blipFill>
        <p:spPr>
          <a:xfrm rot="21600000">
            <a:off x="0" y="6749884"/>
            <a:ext cx="12192000" cy="108115"/>
          </a:xfrm>
          <a:prstGeom prst="rect">
            <a:avLst/>
          </a:prstGeom>
        </p:spPr>
      </p:pic>
      <p:pic>
        <p:nvPicPr>
          <p:cNvPr id="414" name="picture 414" descr="C:/Users/Administrator/Desktop/101010.png101010"/>
          <p:cNvPicPr>
            <a:picLocks noChangeAspect="1"/>
          </p:cNvPicPr>
          <p:nvPr/>
        </p:nvPicPr>
        <p:blipFill>
          <a:blip r:embed="rId4"/>
          <a:srcRect l="-20502" t="-6379" r="-13136" b="-3042"/>
          <a:stretch>
            <a:fillRect/>
          </a:stretch>
        </p:blipFill>
        <p:spPr>
          <a:xfrm rot="21600000">
            <a:off x="9019540" y="55245"/>
            <a:ext cx="3087370" cy="708025"/>
          </a:xfrm>
          <a:prstGeom prst="rect">
            <a:avLst/>
          </a:prstGeom>
        </p:spPr>
      </p:pic>
      <p:sp>
        <p:nvSpPr>
          <p:cNvPr id="416" name="textbox 416"/>
          <p:cNvSpPr/>
          <p:nvPr/>
        </p:nvSpPr>
        <p:spPr>
          <a:xfrm>
            <a:off x="526947" y="1096705"/>
            <a:ext cx="1107439" cy="412750"/>
          </a:xfrm>
          <a:prstGeom prst="rect">
            <a:avLst/>
          </a:prstGeom>
          <a:solidFill>
            <a:srgbClr val="003399">
              <a:alpha val="100000"/>
            </a:srgbClr>
          </a:solidFill>
          <a:ln w="0" cap="flat">
            <a:noFill/>
            <a:prstDash val="solid"/>
            <a:miter lim="0"/>
          </a:ln>
        </p:spPr>
        <p:txBody>
          <a:bodyPr vert="horz" wrap="square" lIns="0" tIns="0" rIns="0" bIns="0"/>
          <a:lstStyle/>
          <a:p>
            <a:pPr algn="l" rtl="0" eaLnBrk="0">
              <a:lnSpc>
                <a:spcPct val="100000"/>
              </a:lnSpc>
            </a:pPr>
            <a:endParaRPr sz="500" dirty="0">
              <a:latin typeface="Arial" panose="020B0604020202020204"/>
              <a:ea typeface="Arial" panose="020B0604020202020204"/>
              <a:cs typeface="Arial" panose="020B0604020202020204"/>
            </a:endParaRPr>
          </a:p>
          <a:p>
            <a:pPr marL="154940" algn="l" rtl="0" eaLnBrk="0">
              <a:lnSpc>
                <a:spcPct val="85000"/>
              </a:lnSpc>
              <a:spcBef>
                <a:spcPts val="0"/>
              </a:spcBef>
            </a:pPr>
            <a:r>
              <a:rPr sz="900" b="1" kern="0" spc="-20" dirty="0">
                <a:solidFill>
                  <a:srgbClr val="FFFFFF">
                    <a:alpha val="100000"/>
                  </a:srgbClr>
                </a:solidFill>
                <a:latin typeface="微软雅黑 Light" panose="020B0502040204020203" charset="-122"/>
                <a:ea typeface="微软雅黑 Light" panose="020B0502040204020203" charset="-122"/>
                <a:cs typeface="微软雅黑 Light" panose="020B0502040204020203" charset="-122"/>
              </a:rPr>
              <a:t>Advantage 3:</a:t>
            </a:r>
            <a:endParaRPr sz="1800" dirty="0">
              <a:latin typeface="微软雅黑 Light" panose="020B0502040204020203" charset="-122"/>
              <a:ea typeface="微软雅黑 Light" panose="020B0502040204020203" charset="-122"/>
              <a:cs typeface="微软雅黑 Light" panose="020B0502040204020203" charset="-122"/>
            </a:endParaRPr>
          </a:p>
        </p:txBody>
      </p:sp>
      <p:sp>
        <p:nvSpPr>
          <p:cNvPr id="418" name="textbox 418"/>
          <p:cNvSpPr/>
          <p:nvPr/>
        </p:nvSpPr>
        <p:spPr>
          <a:xfrm>
            <a:off x="6225183" y="1096705"/>
            <a:ext cx="1107439" cy="412750"/>
          </a:xfrm>
          <a:prstGeom prst="rect">
            <a:avLst/>
          </a:prstGeom>
          <a:solidFill>
            <a:srgbClr val="003399">
              <a:alpha val="100000"/>
            </a:srgbClr>
          </a:solidFill>
          <a:ln w="0" cap="flat">
            <a:noFill/>
            <a:prstDash val="solid"/>
            <a:miter lim="0"/>
          </a:ln>
        </p:spPr>
        <p:txBody>
          <a:bodyPr vert="horz" wrap="square" lIns="0" tIns="0" rIns="0" bIns="0"/>
          <a:lstStyle/>
          <a:p>
            <a:pPr algn="l" rtl="0" eaLnBrk="0">
              <a:lnSpc>
                <a:spcPct val="100000"/>
              </a:lnSpc>
            </a:pPr>
            <a:endParaRPr sz="500" dirty="0">
              <a:latin typeface="Arial" panose="020B0604020202020204"/>
              <a:ea typeface="Arial" panose="020B0604020202020204"/>
              <a:cs typeface="Arial" panose="020B0604020202020204"/>
            </a:endParaRPr>
          </a:p>
          <a:p>
            <a:pPr marL="153035" algn="l" rtl="0" eaLnBrk="0">
              <a:lnSpc>
                <a:spcPct val="85000"/>
              </a:lnSpc>
              <a:spcBef>
                <a:spcPts val="0"/>
              </a:spcBef>
            </a:pPr>
            <a:r>
              <a:rPr sz="900" b="1" kern="0" spc="-30" dirty="0">
                <a:solidFill>
                  <a:srgbClr val="FFFFFF">
                    <a:alpha val="100000"/>
                  </a:srgbClr>
                </a:solidFill>
                <a:latin typeface="微软雅黑 Light" panose="020B0502040204020203" charset="-122"/>
                <a:ea typeface="微软雅黑 Light" panose="020B0502040204020203" charset="-122"/>
                <a:cs typeface="微软雅黑 Light" panose="020B0502040204020203" charset="-122"/>
              </a:rPr>
              <a:t>Advantage 4:</a:t>
            </a:r>
            <a:endParaRPr sz="1800" dirty="0">
              <a:latin typeface="微软雅黑 Light" panose="020B0502040204020203" charset="-122"/>
              <a:ea typeface="微软雅黑 Light" panose="020B0502040204020203" charset="-122"/>
              <a:cs typeface="微软雅黑 Light" panose="020B0502040204020203" charset="-122"/>
            </a:endParaRPr>
          </a:p>
        </p:txBody>
      </p:sp>
      <p:sp>
        <p:nvSpPr>
          <p:cNvPr id="420" name="path 420"/>
          <p:cNvSpPr/>
          <p:nvPr/>
        </p:nvSpPr>
        <p:spPr>
          <a:xfrm>
            <a:off x="6086475" y="1545699"/>
            <a:ext cx="19050" cy="4723510"/>
          </a:xfrm>
          <a:custGeom>
            <a:avLst/>
            <a:gdLst/>
            <a:ahLst/>
            <a:cxnLst/>
            <a:rect l="0" t="0" r="0" b="0"/>
            <a:pathLst>
              <a:path w="30" h="7438">
                <a:moveTo>
                  <a:pt x="15" y="0"/>
                </a:moveTo>
                <a:lnTo>
                  <a:pt x="15" y="7438"/>
                </a:lnTo>
              </a:path>
            </a:pathLst>
          </a:custGeom>
          <a:noFill/>
          <a:ln w="19050" cap="flat">
            <a:solidFill>
              <a:srgbClr val="A5A5A5"/>
            </a:solidFill>
            <a:prstDash val="solid"/>
            <a:miter lim="800000"/>
          </a:ln>
        </p:spPr>
        <p:txBody>
          <a:bodyPr rtlCol="0"/>
          <a:lstStyle/>
          <a:p>
            <a:pPr algn="ctr"/>
            <a:endParaRPr lang="zh-CN" altLang="en-US"/>
          </a:p>
        </p:txBody>
      </p:sp>
      <p:sp>
        <p:nvSpPr>
          <p:cNvPr id="422" name="path 422"/>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picture 424"/>
          <p:cNvPicPr>
            <a:picLocks noChangeAspect="1"/>
          </p:cNvPicPr>
          <p:nvPr/>
        </p:nvPicPr>
        <p:blipFill>
          <a:blip r:embed="rId1"/>
          <a:stretch>
            <a:fillRect/>
          </a:stretch>
        </p:blipFill>
        <p:spPr>
          <a:xfrm rot="21600000">
            <a:off x="6643345" y="2655989"/>
            <a:ext cx="4954510" cy="3239998"/>
          </a:xfrm>
          <a:prstGeom prst="rect">
            <a:avLst/>
          </a:prstGeom>
        </p:spPr>
      </p:pic>
      <p:pic>
        <p:nvPicPr>
          <p:cNvPr id="426" name="picture 426"/>
          <p:cNvPicPr>
            <a:picLocks noChangeAspect="1"/>
          </p:cNvPicPr>
          <p:nvPr/>
        </p:nvPicPr>
        <p:blipFill>
          <a:blip r:embed="rId2"/>
          <a:stretch>
            <a:fillRect/>
          </a:stretch>
        </p:blipFill>
        <p:spPr>
          <a:xfrm rot="21600000">
            <a:off x="990854" y="2655989"/>
            <a:ext cx="4512343" cy="3239998"/>
          </a:xfrm>
          <a:prstGeom prst="rect">
            <a:avLst/>
          </a:prstGeom>
        </p:spPr>
      </p:pic>
      <p:sp>
        <p:nvSpPr>
          <p:cNvPr id="428" name="textbox 428"/>
          <p:cNvSpPr/>
          <p:nvPr/>
        </p:nvSpPr>
        <p:spPr>
          <a:xfrm>
            <a:off x="6413298" y="1825546"/>
            <a:ext cx="5508625" cy="523240"/>
          </a:xfrm>
          <a:prstGeom prst="rect">
            <a:avLst/>
          </a:prstGeom>
          <a:noFill/>
          <a:ln w="0" cap="flat">
            <a:noFill/>
            <a:prstDash val="solid"/>
            <a:miter lim="0"/>
          </a:ln>
        </p:spPr>
        <p:txBody>
          <a:bodyPr vert="horz" wrap="square" lIns="0" tIns="0" rIns="0" bIns="0"/>
          <a:lstStyle/>
          <a:p>
            <a:pPr algn="l" rtl="0" eaLnBrk="0">
              <a:lnSpc>
                <a:spcPct val="36000"/>
              </a:lnSpc>
            </a:pPr>
            <a:endParaRPr sz="100" dirty="0">
              <a:latin typeface="Arial" panose="020B0604020202020204"/>
              <a:ea typeface="Arial" panose="020B0604020202020204"/>
              <a:cs typeface="Arial" panose="020B0604020202020204"/>
            </a:endParaRPr>
          </a:p>
          <a:p>
            <a:pPr marL="12700" indent="-635" algn="l" rtl="0" eaLnBrk="0">
              <a:lnSpc>
                <a:spcPct val="92000"/>
              </a:lnSpc>
            </a:pPr>
            <a:r>
              <a:rPr sz="900" kern="0" spc="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blade exhibits exceptional strength, preventing zigzagging during high-speed operation while maintaining the chips side perpendicularity.</a:t>
            </a:r>
            <a:endParaRPr sz="1800" dirty="0">
              <a:latin typeface="微软雅黑 Light" panose="020B0502040204020203" charset="-122"/>
              <a:ea typeface="微软雅黑 Light" panose="020B0502040204020203" charset="-122"/>
              <a:cs typeface="微软雅黑 Light" panose="020B0502040204020203" charset="-122"/>
            </a:endParaRPr>
          </a:p>
        </p:txBody>
      </p:sp>
      <p:sp>
        <p:nvSpPr>
          <p:cNvPr id="430" name="textbox 430"/>
          <p:cNvSpPr/>
          <p:nvPr/>
        </p:nvSpPr>
        <p:spPr>
          <a:xfrm>
            <a:off x="715355" y="1826841"/>
            <a:ext cx="5017770" cy="519430"/>
          </a:xfrm>
          <a:prstGeom prst="rect">
            <a:avLst/>
          </a:prstGeom>
          <a:noFill/>
          <a:ln w="0" cap="flat">
            <a:noFill/>
            <a:prstDash val="solid"/>
            <a:miter lim="0"/>
          </a:ln>
        </p:spPr>
        <p:txBody>
          <a:bodyPr vert="horz" wrap="square" lIns="0" tIns="0" rIns="0" bIns="0"/>
          <a:lstStyle/>
          <a:p>
            <a:pPr algn="l" rtl="0" eaLnBrk="0">
              <a:lnSpc>
                <a:spcPct val="13000"/>
              </a:lnSpc>
            </a:pPr>
            <a:endParaRPr sz="100" dirty="0">
              <a:latin typeface="Arial" panose="020B0604020202020204"/>
              <a:ea typeface="Arial" panose="020B0604020202020204"/>
              <a:cs typeface="Arial" panose="020B0604020202020204"/>
            </a:endParaRPr>
          </a:p>
          <a:p>
            <a:pPr marL="13970" indent="-1905" algn="l" rtl="0" eaLnBrk="0">
              <a:lnSpc>
                <a:spcPct val="92000"/>
              </a:lnSpc>
            </a:pPr>
            <a:r>
              <a:rPr sz="900" kern="0" spc="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cutting edge width is ultra-narrow, with a minimum of 10μm, meeting the requirements for narrow-belt wafer cutting in gallium arsenide LEDs and similar applications.</a:t>
            </a:r>
            <a:endParaRPr sz="1800" dirty="0">
              <a:latin typeface="微软雅黑 Light" panose="020B0502040204020203" charset="-122"/>
              <a:ea typeface="微软雅黑 Light" panose="020B0502040204020203" charset="-122"/>
              <a:cs typeface="微软雅黑 Light" panose="020B0502040204020203" charset="-122"/>
            </a:endParaRPr>
          </a:p>
        </p:txBody>
      </p:sp>
      <p:sp>
        <p:nvSpPr>
          <p:cNvPr id="432" name="textbox 432"/>
          <p:cNvSpPr/>
          <p:nvPr/>
        </p:nvSpPr>
        <p:spPr>
          <a:xfrm>
            <a:off x="293686" y="166685"/>
            <a:ext cx="2894964" cy="615315"/>
          </a:xfrm>
          <a:prstGeom prst="rect">
            <a:avLst/>
          </a:prstGeom>
          <a:noFill/>
          <a:ln w="0" cap="flat">
            <a:noFill/>
            <a:prstDash val="solid"/>
            <a:miter lim="0"/>
          </a:ln>
        </p:spPr>
        <p:txBody>
          <a:bodyPr vert="horz" wrap="square" lIns="0" tIns="0" rIns="0" bIns="0"/>
          <a:lstStyle/>
          <a:p>
            <a:pPr algn="l" rtl="0" eaLnBrk="0">
              <a:lnSpc>
                <a:spcPct val="109000"/>
              </a:lnSpc>
            </a:pPr>
            <a:endParaRPr sz="600" dirty="0">
              <a:latin typeface="Arial" panose="020B0604020202020204"/>
              <a:ea typeface="Arial" panose="020B0604020202020204"/>
              <a:cs typeface="Arial" panose="020B0604020202020204"/>
            </a:endParaRPr>
          </a:p>
          <a:p>
            <a:pPr marL="742950" algn="l" rtl="0" eaLnBrk="0">
              <a:lnSpc>
                <a:spcPct val="85000"/>
              </a:lnSpc>
              <a:spcBef>
                <a:spcPts val="5"/>
              </a:spcBef>
              <a:tabLst>
                <a:tab pos="973455" algn="l"/>
              </a:tabLst>
            </a:pPr>
            <a:r>
              <a:rPr sz="1600" b="1" kern="0" spc="-40" dirty="0">
                <a:solidFill>
                  <a:srgbClr val="000000">
                    <a:alpha val="100000"/>
                  </a:srgbClr>
                </a:solidFill>
                <a:latin typeface="Segoe UI Light" panose="020B0502040204020203"/>
                <a:ea typeface="Segoe UI Light" panose="020B0502040204020203"/>
                <a:cs typeface="Segoe UI Light" panose="020B0502040204020203"/>
              </a:rPr>
              <a:t>3.</a:t>
            </a:r>
            <a:r>
              <a:rPr sz="1600" b="1" kern="0" spc="-4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technological superiority</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52" name="group 52"/>
          <p:cNvGrpSpPr/>
          <p:nvPr/>
        </p:nvGrpSpPr>
        <p:grpSpPr>
          <a:xfrm rot="21600000">
            <a:off x="306386" y="179385"/>
            <a:ext cx="730252" cy="564311"/>
            <a:chOff x="0" y="0"/>
            <a:chExt cx="730252" cy="564311"/>
          </a:xfrm>
        </p:grpSpPr>
        <p:sp>
          <p:nvSpPr>
            <p:cNvPr id="434" name="path 434"/>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436" name="path 436"/>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pic>
        <p:nvPicPr>
          <p:cNvPr id="438" name="picture 438"/>
          <p:cNvPicPr>
            <a:picLocks noChangeAspect="1"/>
          </p:cNvPicPr>
          <p:nvPr/>
        </p:nvPicPr>
        <p:blipFill>
          <a:blip r:embed="rId3"/>
          <a:stretch>
            <a:fillRect/>
          </a:stretch>
        </p:blipFill>
        <p:spPr>
          <a:xfrm rot="21600000">
            <a:off x="0" y="6749884"/>
            <a:ext cx="12192000" cy="108115"/>
          </a:xfrm>
          <a:prstGeom prst="rect">
            <a:avLst/>
          </a:prstGeom>
        </p:spPr>
      </p:pic>
      <p:pic>
        <p:nvPicPr>
          <p:cNvPr id="440" name="picture 440" descr="C:/Users/Administrator/Desktop/101010.png101010"/>
          <p:cNvPicPr>
            <a:picLocks noChangeAspect="1"/>
          </p:cNvPicPr>
          <p:nvPr/>
        </p:nvPicPr>
        <p:blipFill>
          <a:blip r:embed="rId4"/>
          <a:srcRect l="-48701" t="-4220" r="-13282" b="-5986"/>
          <a:stretch>
            <a:fillRect/>
          </a:stretch>
        </p:blipFill>
        <p:spPr>
          <a:xfrm rot="21600000">
            <a:off x="8373110" y="68580"/>
            <a:ext cx="3743325" cy="713105"/>
          </a:xfrm>
          <a:prstGeom prst="rect">
            <a:avLst/>
          </a:prstGeom>
        </p:spPr>
      </p:pic>
      <p:sp>
        <p:nvSpPr>
          <p:cNvPr id="442" name="textbox 442"/>
          <p:cNvSpPr/>
          <p:nvPr/>
        </p:nvSpPr>
        <p:spPr>
          <a:xfrm>
            <a:off x="6225184" y="1169964"/>
            <a:ext cx="1057275" cy="414019"/>
          </a:xfrm>
          <a:prstGeom prst="rect">
            <a:avLst/>
          </a:prstGeom>
          <a:solidFill>
            <a:srgbClr val="003399">
              <a:alpha val="100000"/>
            </a:srgbClr>
          </a:solidFill>
          <a:ln w="0" cap="flat">
            <a:noFill/>
            <a:prstDash val="solid"/>
            <a:miter lim="0"/>
          </a:ln>
        </p:spPr>
        <p:txBody>
          <a:bodyPr vert="horz" wrap="square" lIns="0" tIns="0" rIns="0" bIns="0"/>
          <a:lstStyle/>
          <a:p>
            <a:pPr algn="l" rtl="0" eaLnBrk="0">
              <a:lnSpc>
                <a:spcPct val="101000"/>
              </a:lnSpc>
            </a:pPr>
            <a:endParaRPr sz="500" dirty="0">
              <a:latin typeface="Arial" panose="020B0604020202020204"/>
              <a:ea typeface="Arial" panose="020B0604020202020204"/>
              <a:cs typeface="Arial" panose="020B0604020202020204"/>
            </a:endParaRPr>
          </a:p>
          <a:p>
            <a:pPr marL="130175" algn="l" rtl="0" eaLnBrk="0">
              <a:lnSpc>
                <a:spcPct val="85000"/>
              </a:lnSpc>
              <a:spcBef>
                <a:spcPts val="5"/>
              </a:spcBef>
            </a:pPr>
            <a:r>
              <a:rPr sz="900" b="1" kern="0" spc="-20" dirty="0">
                <a:solidFill>
                  <a:srgbClr val="FFFFFF">
                    <a:alpha val="100000"/>
                  </a:srgbClr>
                </a:solidFill>
                <a:latin typeface="微软雅黑 Light" panose="020B0502040204020203" charset="-122"/>
                <a:ea typeface="微软雅黑 Light" panose="020B0502040204020203" charset="-122"/>
                <a:cs typeface="微软雅黑 Light" panose="020B0502040204020203" charset="-122"/>
              </a:rPr>
              <a:t>Advantage 6:</a:t>
            </a:r>
            <a:endParaRPr sz="1800" dirty="0">
              <a:latin typeface="微软雅黑 Light" panose="020B0502040204020203" charset="-122"/>
              <a:ea typeface="微软雅黑 Light" panose="020B0502040204020203" charset="-122"/>
              <a:cs typeface="微软雅黑 Light" panose="020B0502040204020203" charset="-122"/>
            </a:endParaRPr>
          </a:p>
        </p:txBody>
      </p:sp>
      <p:sp>
        <p:nvSpPr>
          <p:cNvPr id="444" name="textbox 444"/>
          <p:cNvSpPr/>
          <p:nvPr/>
        </p:nvSpPr>
        <p:spPr>
          <a:xfrm>
            <a:off x="526948" y="1169964"/>
            <a:ext cx="1057275" cy="414019"/>
          </a:xfrm>
          <a:prstGeom prst="rect">
            <a:avLst/>
          </a:prstGeom>
          <a:solidFill>
            <a:srgbClr val="003399">
              <a:alpha val="100000"/>
            </a:srgbClr>
          </a:solidFill>
          <a:ln w="0" cap="flat">
            <a:noFill/>
            <a:prstDash val="solid"/>
            <a:miter lim="0"/>
          </a:ln>
        </p:spPr>
        <p:txBody>
          <a:bodyPr vert="horz" wrap="square" lIns="0" tIns="0" rIns="0" bIns="0"/>
          <a:lstStyle/>
          <a:p>
            <a:pPr algn="l" rtl="0" eaLnBrk="0">
              <a:lnSpc>
                <a:spcPct val="101000"/>
              </a:lnSpc>
            </a:pPr>
            <a:endParaRPr sz="500" dirty="0">
              <a:latin typeface="Arial" panose="020B0604020202020204"/>
              <a:ea typeface="Arial" panose="020B0604020202020204"/>
              <a:cs typeface="Arial" panose="020B0604020202020204"/>
            </a:endParaRPr>
          </a:p>
          <a:p>
            <a:pPr marL="130175" algn="l" rtl="0" eaLnBrk="0">
              <a:lnSpc>
                <a:spcPct val="85000"/>
              </a:lnSpc>
              <a:spcBef>
                <a:spcPts val="5"/>
              </a:spcBef>
            </a:pPr>
            <a:r>
              <a:rPr sz="900" b="1" kern="0" spc="-20" dirty="0">
                <a:solidFill>
                  <a:srgbClr val="FFFFFF">
                    <a:alpha val="100000"/>
                  </a:srgbClr>
                </a:solidFill>
                <a:latin typeface="微软雅黑 Light" panose="020B0502040204020203" charset="-122"/>
                <a:ea typeface="微软雅黑 Light" panose="020B0502040204020203" charset="-122"/>
                <a:cs typeface="微软雅黑 Light" panose="020B0502040204020203" charset="-122"/>
              </a:rPr>
              <a:t>Advantage 5:</a:t>
            </a:r>
            <a:endParaRPr sz="1800" dirty="0">
              <a:latin typeface="微软雅黑 Light" panose="020B0502040204020203" charset="-122"/>
              <a:ea typeface="微软雅黑 Light" panose="020B0502040204020203" charset="-122"/>
              <a:cs typeface="微软雅黑 Light" panose="020B0502040204020203" charset="-122"/>
            </a:endParaRPr>
          </a:p>
        </p:txBody>
      </p:sp>
      <p:sp>
        <p:nvSpPr>
          <p:cNvPr id="446" name="path 446"/>
          <p:cNvSpPr/>
          <p:nvPr/>
        </p:nvSpPr>
        <p:spPr>
          <a:xfrm>
            <a:off x="6086475" y="1522548"/>
            <a:ext cx="19050" cy="4723510"/>
          </a:xfrm>
          <a:custGeom>
            <a:avLst/>
            <a:gdLst/>
            <a:ahLst/>
            <a:cxnLst/>
            <a:rect l="0" t="0" r="0" b="0"/>
            <a:pathLst>
              <a:path w="30" h="7438">
                <a:moveTo>
                  <a:pt x="15" y="0"/>
                </a:moveTo>
                <a:lnTo>
                  <a:pt x="15" y="7438"/>
                </a:lnTo>
              </a:path>
            </a:pathLst>
          </a:custGeom>
          <a:noFill/>
          <a:ln w="19050" cap="flat">
            <a:solidFill>
              <a:srgbClr val="A5A5A5"/>
            </a:solidFill>
            <a:prstDash val="solid"/>
            <a:miter lim="800000"/>
          </a:ln>
        </p:spPr>
        <p:txBody>
          <a:bodyPr rtlCol="0"/>
          <a:lstStyle/>
          <a:p>
            <a:pPr algn="ctr"/>
            <a:endParaRPr lang="zh-CN" altLang="en-US"/>
          </a:p>
        </p:txBody>
      </p:sp>
      <p:sp>
        <p:nvSpPr>
          <p:cNvPr id="448" name="path 448"/>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 name="table 450"/>
          <p:cNvGraphicFramePr>
            <a:graphicFrameLocks noGrp="1"/>
          </p:cNvGraphicFramePr>
          <p:nvPr/>
        </p:nvGraphicFramePr>
        <p:xfrm>
          <a:off x="249897" y="1440002"/>
          <a:ext cx="11426825" cy="4955540"/>
        </p:xfrm>
        <a:graphic>
          <a:graphicData uri="http://schemas.openxmlformats.org/drawingml/2006/table">
            <a:tbl>
              <a:tblPr/>
              <a:tblGrid>
                <a:gridCol w="11426825"/>
              </a:tblGrid>
              <a:tr h="303022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a:noFill/>
                    </a:lnB>
                  </a:tcPr>
                </a:tc>
              </a:tr>
              <a:tr h="192532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a:noFill/>
                    </a:lnT>
                    <a:lnB w="19050" cap="flat" cmpd="sng" algn="ctr">
                      <a:solidFill>
                        <a:srgbClr val="1D2380"/>
                      </a:solidFill>
                      <a:prstDash val="solid"/>
                      <a:round/>
                      <a:headEnd type="none" w="med" len="med"/>
                      <a:tailEnd type="none" w="med" len="med"/>
                    </a:lnB>
                  </a:tcPr>
                </a:tc>
              </a:tr>
            </a:tbl>
          </a:graphicData>
        </a:graphic>
      </p:graphicFrame>
      <p:graphicFrame>
        <p:nvGraphicFramePr>
          <p:cNvPr id="452" name="table 452"/>
          <p:cNvGraphicFramePr>
            <a:graphicFrameLocks noGrp="1"/>
          </p:cNvGraphicFramePr>
          <p:nvPr/>
        </p:nvGraphicFramePr>
        <p:xfrm>
          <a:off x="622368" y="4640069"/>
          <a:ext cx="10632440" cy="1483995"/>
        </p:xfrm>
        <a:graphic>
          <a:graphicData uri="http://schemas.openxmlformats.org/drawingml/2006/table">
            <a:tbl>
              <a:tblPr/>
              <a:tblGrid>
                <a:gridCol w="1549400"/>
                <a:gridCol w="3792220"/>
                <a:gridCol w="1795780"/>
                <a:gridCol w="3495040"/>
              </a:tblGrid>
              <a:tr h="390525">
                <a:tc gridSpan="4">
                  <a:txBody>
                    <a:bodyPr/>
                    <a:lstStyle/>
                    <a:p>
                      <a:pPr algn="l" rtl="0" eaLnBrk="0">
                        <a:lnSpc>
                          <a:spcPct val="123000"/>
                        </a:lnSpc>
                      </a:pPr>
                      <a:endParaRPr sz="400" dirty="0">
                        <a:latin typeface="Arial" panose="020B0604020202020204"/>
                        <a:ea typeface="Arial" panose="020B0604020202020204"/>
                        <a:cs typeface="Arial" panose="020B0604020202020204"/>
                      </a:endParaRPr>
                    </a:p>
                    <a:p>
                      <a:pPr marL="350520" algn="l" rtl="0" eaLnBrk="0">
                        <a:lnSpc>
                          <a:spcPct val="85000"/>
                        </a:lnSpc>
                        <a:spcBef>
                          <a:spcPts val="5"/>
                        </a:spcBef>
                      </a:pPr>
                      <a:r>
                        <a:rPr sz="700" b="1" kern="0" spc="-2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Blade specifications: Z1: HD25 BB 3500N70, Z2: HD25 AA 4000N50</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3540">
                <a:tc>
                  <a:txBody>
                    <a:bodyPr/>
                    <a:lstStyle/>
                    <a:p>
                      <a:pPr algn="l" rtl="0" eaLnBrk="0">
                        <a:lnSpc>
                          <a:spcPct val="111000"/>
                        </a:lnSpc>
                      </a:pPr>
                      <a:endParaRPr sz="400" dirty="0">
                        <a:latin typeface="Arial" panose="020B0604020202020204"/>
                        <a:ea typeface="Arial" panose="020B0604020202020204"/>
                        <a:cs typeface="Arial" panose="020B0604020202020204"/>
                      </a:endParaRPr>
                    </a:p>
                    <a:p>
                      <a:pPr marL="344170" algn="l" rtl="0" eaLnBrk="0">
                        <a:lnSpc>
                          <a:spcPct val="86000"/>
                        </a:lnSpc>
                        <a:spcBef>
                          <a:spcPts val="5"/>
                        </a:spcBef>
                      </a:pPr>
                      <a:r>
                        <a:rPr sz="650" b="1" kern="0" spc="-6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Wafer type: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98425" algn="l" rtl="0" eaLnBrk="0">
                        <a:lnSpc>
                          <a:spcPct val="85000"/>
                        </a:lnSpc>
                      </a:pPr>
                      <a:r>
                        <a:rPr sz="700" kern="0" spc="-30" dirty="0">
                          <a:solidFill>
                            <a:srgbClr val="0D0D0D">
                              <a:alpha val="100000"/>
                            </a:srgbClr>
                          </a:solidFill>
                          <a:latin typeface="Segoe UI Light" panose="020B0502040204020203"/>
                          <a:ea typeface="Segoe UI Light" panose="020B0502040204020203"/>
                          <a:cs typeface="Segoe UI Light" panose="020B0502040204020203"/>
                        </a:rPr>
                        <a:t>12-inch IC silicon wafer</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1000"/>
                        </a:lnSpc>
                      </a:pPr>
                      <a:endParaRPr sz="400" dirty="0">
                        <a:latin typeface="Arial" panose="020B0604020202020204"/>
                        <a:ea typeface="Arial" panose="020B0604020202020204"/>
                        <a:cs typeface="Arial" panose="020B0604020202020204"/>
                      </a:endParaRPr>
                    </a:p>
                    <a:p>
                      <a:pPr marL="822325" algn="l" rtl="0" eaLnBrk="0">
                        <a:lnSpc>
                          <a:spcPct val="86000"/>
                        </a:lnSpc>
                        <a:spcBef>
                          <a:spcPts val="5"/>
                        </a:spcBef>
                      </a:pPr>
                      <a:r>
                        <a:rPr sz="650" b="1" kern="0" spc="-6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Wafer thickness:</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0000"/>
                        </a:lnSpc>
                      </a:pPr>
                      <a:endParaRPr sz="600" dirty="0">
                        <a:latin typeface="Arial" panose="020B0604020202020204"/>
                        <a:ea typeface="Arial" panose="020B0604020202020204"/>
                        <a:cs typeface="Arial" panose="020B0604020202020204"/>
                      </a:endParaRPr>
                    </a:p>
                    <a:p>
                      <a:pPr marL="98425" algn="l" rtl="0" eaLnBrk="0">
                        <a:lnSpc>
                          <a:spcPct val="73000"/>
                        </a:lnSpc>
                        <a:spcBef>
                          <a:spcPts val="0"/>
                        </a:spcBef>
                      </a:pPr>
                      <a:r>
                        <a:rPr sz="700" kern="0" spc="-20" dirty="0">
                          <a:solidFill>
                            <a:srgbClr val="0D0D0D">
                              <a:alpha val="100000"/>
                            </a:srgbClr>
                          </a:solidFill>
                          <a:latin typeface="Segoe UI Light" panose="020B0502040204020203"/>
                          <a:ea typeface="Segoe UI Light" panose="020B0502040204020203"/>
                          <a:cs typeface="Segoe UI Light" panose="020B0502040204020203"/>
                        </a:rPr>
                        <a:t>120um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3540">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342900" algn="l" rtl="0" eaLnBrk="0">
                        <a:lnSpc>
                          <a:spcPct val="85000"/>
                        </a:lnSpc>
                        <a:spcBef>
                          <a:spcPts val="0"/>
                        </a:spcBef>
                      </a:pPr>
                      <a:r>
                        <a:rPr sz="700" b="1" kern="0" spc="-20" dirty="0">
                          <a:solidFill>
                            <a:srgbClr val="0D0D0D">
                              <a:alpha val="100000"/>
                            </a:srgbClr>
                          </a:solidFill>
                          <a:latin typeface="Segoe UI Light" panose="020B0502040204020203"/>
                          <a:ea typeface="Segoe UI Light" panose="020B0502040204020203"/>
                          <a:cs typeface="Segoe UI Light" panose="020B0502040204020203"/>
                        </a:rPr>
                        <a:t>Z1 axis speed:</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2000"/>
                        </a:lnSpc>
                      </a:pPr>
                      <a:endParaRPr sz="600" dirty="0">
                        <a:latin typeface="Arial" panose="020B0604020202020204"/>
                        <a:ea typeface="Arial" panose="020B0604020202020204"/>
                        <a:cs typeface="Arial" panose="020B0604020202020204"/>
                      </a:endParaRPr>
                    </a:p>
                    <a:p>
                      <a:pPr marL="95250" algn="l" rtl="0" eaLnBrk="0">
                        <a:lnSpc>
                          <a:spcPct val="81000"/>
                        </a:lnSpc>
                        <a:spcBef>
                          <a:spcPts val="0"/>
                        </a:spcBef>
                      </a:pPr>
                      <a:r>
                        <a:rPr sz="700" kern="0" spc="-10" dirty="0">
                          <a:solidFill>
                            <a:srgbClr val="0D0D0D">
                              <a:alpha val="100000"/>
                            </a:srgbClr>
                          </a:solidFill>
                          <a:latin typeface="Segoe UI Light" panose="020B0502040204020203"/>
                          <a:ea typeface="Segoe UI Light" panose="020B0502040204020203"/>
                          <a:cs typeface="Segoe UI Light" panose="020B0502040204020203"/>
                        </a:rPr>
                        <a:t>45000rpm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471805" algn="l" rtl="0" eaLnBrk="0">
                        <a:lnSpc>
                          <a:spcPct val="85000"/>
                        </a:lnSpc>
                        <a:spcBef>
                          <a:spcPts val="5"/>
                        </a:spcBef>
                      </a:pPr>
                      <a:r>
                        <a:rPr sz="700" b="1" kern="0" spc="-100" dirty="0">
                          <a:solidFill>
                            <a:srgbClr val="0D0D0D">
                              <a:alpha val="100000"/>
                            </a:srgbClr>
                          </a:solidFill>
                          <a:latin typeface="Segoe UI Light" panose="020B0502040204020203"/>
                          <a:ea typeface="Segoe UI Light" panose="020B0502040204020203"/>
                          <a:cs typeface="Segoe UI Light" panose="020B0502040204020203"/>
                        </a:rPr>
                        <a:t>Z1 axis feed rate:</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4000"/>
                        </a:lnSpc>
                      </a:pPr>
                      <a:endParaRPr sz="600" dirty="0">
                        <a:latin typeface="Arial" panose="020B0604020202020204"/>
                        <a:ea typeface="Arial" panose="020B0604020202020204"/>
                        <a:cs typeface="Arial" panose="020B0604020202020204"/>
                      </a:endParaRPr>
                    </a:p>
                    <a:p>
                      <a:pPr marL="95250" algn="l" rtl="0" eaLnBrk="0">
                        <a:lnSpc>
                          <a:spcPct val="73000"/>
                        </a:lnSpc>
                        <a:spcBef>
                          <a:spcPts val="0"/>
                        </a:spcBef>
                      </a:pPr>
                      <a:r>
                        <a:rPr sz="700" kern="0" spc="-10" dirty="0">
                          <a:solidFill>
                            <a:srgbClr val="0D0D0D">
                              <a:alpha val="100000"/>
                            </a:srgbClr>
                          </a:solidFill>
                          <a:latin typeface="Segoe UI Light" panose="020B0502040204020203"/>
                          <a:ea typeface="Segoe UI Light" panose="020B0502040204020203"/>
                          <a:cs typeface="Segoe UI Light" panose="020B0502040204020203"/>
                        </a:rPr>
                        <a:t>45mm/s</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389">
                <a:tc>
                  <a:txBody>
                    <a:bodyPr/>
                    <a:lstStyle/>
                    <a:p>
                      <a:pPr algn="l" rtl="0" eaLnBrk="0">
                        <a:lnSpc>
                          <a:spcPct val="113000"/>
                        </a:lnSpc>
                      </a:pPr>
                      <a:endParaRPr sz="400" dirty="0">
                        <a:latin typeface="Arial" panose="020B0604020202020204"/>
                        <a:ea typeface="Arial" panose="020B0604020202020204"/>
                        <a:cs typeface="Arial" panose="020B0604020202020204"/>
                      </a:endParaRPr>
                    </a:p>
                    <a:p>
                      <a:pPr marL="327660" algn="l" rtl="0" eaLnBrk="0">
                        <a:lnSpc>
                          <a:spcPct val="86000"/>
                        </a:lnSpc>
                        <a:spcBef>
                          <a:spcPts val="0"/>
                        </a:spcBef>
                      </a:pPr>
                      <a:r>
                        <a:rPr sz="650" b="1" kern="0" spc="-60" dirty="0">
                          <a:solidFill>
                            <a:srgbClr val="0D0D0D">
                              <a:alpha val="100000"/>
                            </a:srgbClr>
                          </a:solidFill>
                          <a:latin typeface="Segoe UI Light" panose="020B0502040204020203"/>
                          <a:ea typeface="Segoe UI Light" panose="020B0502040204020203"/>
                          <a:cs typeface="Segoe UI Light" panose="020B0502040204020203"/>
                        </a:rPr>
                        <a:t>Z2 axis speed:</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2000"/>
                        </a:lnSpc>
                      </a:pPr>
                      <a:endParaRPr sz="600" dirty="0">
                        <a:latin typeface="Arial" panose="020B0604020202020204"/>
                        <a:ea typeface="Arial" panose="020B0604020202020204"/>
                        <a:cs typeface="Arial" panose="020B0604020202020204"/>
                      </a:endParaRPr>
                    </a:p>
                    <a:p>
                      <a:pPr marL="100965" algn="l" rtl="0" eaLnBrk="0">
                        <a:lnSpc>
                          <a:spcPct val="81000"/>
                        </a:lnSpc>
                        <a:spcBef>
                          <a:spcPts val="5"/>
                        </a:spcBef>
                      </a:pPr>
                      <a:r>
                        <a:rPr sz="700" kern="0" spc="-20" dirty="0">
                          <a:solidFill>
                            <a:srgbClr val="0D0D0D">
                              <a:alpha val="100000"/>
                            </a:srgbClr>
                          </a:solidFill>
                          <a:latin typeface="Segoe UI Light" panose="020B0502040204020203"/>
                          <a:ea typeface="Segoe UI Light" panose="020B0502040204020203"/>
                          <a:cs typeface="Segoe UI Light" panose="020B0502040204020203"/>
                        </a:rPr>
                        <a:t>35000rpm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3000"/>
                        </a:lnSpc>
                      </a:pPr>
                      <a:endParaRPr sz="400" dirty="0">
                        <a:latin typeface="Arial" panose="020B0604020202020204"/>
                        <a:ea typeface="Arial" panose="020B0604020202020204"/>
                        <a:cs typeface="Arial" panose="020B0604020202020204"/>
                      </a:endParaRPr>
                    </a:p>
                    <a:p>
                      <a:pPr marL="443230" algn="l" rtl="0" eaLnBrk="0">
                        <a:lnSpc>
                          <a:spcPct val="85000"/>
                        </a:lnSpc>
                        <a:spcBef>
                          <a:spcPts val="0"/>
                        </a:spcBef>
                      </a:pPr>
                      <a:r>
                        <a:rPr sz="700" b="1" kern="0" spc="-20" dirty="0">
                          <a:solidFill>
                            <a:srgbClr val="0D0D0D">
                              <a:alpha val="100000"/>
                            </a:srgbClr>
                          </a:solidFill>
                          <a:latin typeface="Segoe UI Light" panose="020B0502040204020203"/>
                          <a:ea typeface="Segoe UI Light" panose="020B0502040204020203"/>
                          <a:cs typeface="Segoe UI Light" panose="020B0502040204020203"/>
                        </a:rPr>
                        <a:t>Z2 axis feed rate:</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4000"/>
                        </a:lnSpc>
                      </a:pPr>
                      <a:endParaRPr sz="600" dirty="0">
                        <a:latin typeface="Arial" panose="020B0604020202020204"/>
                        <a:ea typeface="Arial" panose="020B0604020202020204"/>
                        <a:cs typeface="Arial" panose="020B0604020202020204"/>
                      </a:endParaRPr>
                    </a:p>
                    <a:p>
                      <a:pPr marL="95250" algn="l" rtl="0" eaLnBrk="0">
                        <a:lnSpc>
                          <a:spcPct val="73000"/>
                        </a:lnSpc>
                        <a:spcBef>
                          <a:spcPts val="5"/>
                        </a:spcBef>
                      </a:pPr>
                      <a:r>
                        <a:rPr sz="700" kern="0" spc="-10" dirty="0">
                          <a:solidFill>
                            <a:srgbClr val="0D0D0D">
                              <a:alpha val="100000"/>
                            </a:srgbClr>
                          </a:solidFill>
                          <a:latin typeface="Segoe UI Light" panose="020B0502040204020203"/>
                          <a:ea typeface="Segoe UI Light" panose="020B0502040204020203"/>
                          <a:cs typeface="Segoe UI Light" panose="020B0502040204020203"/>
                        </a:rPr>
                        <a:t>45mm/s</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54" name="picture 454"/>
          <p:cNvPicPr>
            <a:picLocks noChangeAspect="1"/>
          </p:cNvPicPr>
          <p:nvPr/>
        </p:nvPicPr>
        <p:blipFill>
          <a:blip r:embed="rId1"/>
          <a:stretch>
            <a:fillRect/>
          </a:stretch>
        </p:blipFill>
        <p:spPr>
          <a:xfrm rot="21600000">
            <a:off x="4328544" y="1590712"/>
            <a:ext cx="3730114" cy="2879991"/>
          </a:xfrm>
          <a:prstGeom prst="rect">
            <a:avLst/>
          </a:prstGeom>
        </p:spPr>
      </p:pic>
      <p:graphicFrame>
        <p:nvGraphicFramePr>
          <p:cNvPr id="456" name="table 456"/>
          <p:cNvGraphicFramePr>
            <a:graphicFrameLocks noGrp="1"/>
          </p:cNvGraphicFramePr>
          <p:nvPr/>
        </p:nvGraphicFramePr>
        <p:xfrm>
          <a:off x="4309490" y="1571663"/>
          <a:ext cx="3768089" cy="2908300"/>
        </p:xfrm>
        <a:graphic>
          <a:graphicData uri="http://schemas.openxmlformats.org/drawingml/2006/table">
            <a:tbl>
              <a:tblPr/>
              <a:tblGrid>
                <a:gridCol w="3768089"/>
              </a:tblGrid>
              <a:tr h="288925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a:noFill/>
                    </a:lnB>
                  </a:tcPr>
                </a:tc>
              </a:tr>
            </a:tbl>
          </a:graphicData>
        </a:graphic>
      </p:graphicFrame>
      <p:pic>
        <p:nvPicPr>
          <p:cNvPr id="458" name="picture 458"/>
          <p:cNvPicPr>
            <a:picLocks noChangeAspect="1"/>
          </p:cNvPicPr>
          <p:nvPr/>
        </p:nvPicPr>
        <p:blipFill>
          <a:blip r:embed="rId2"/>
          <a:stretch>
            <a:fillRect/>
          </a:stretch>
        </p:blipFill>
        <p:spPr>
          <a:xfrm rot="21600000">
            <a:off x="667258" y="1581416"/>
            <a:ext cx="3568900" cy="2879991"/>
          </a:xfrm>
          <a:prstGeom prst="rect">
            <a:avLst/>
          </a:prstGeom>
        </p:spPr>
      </p:pic>
      <p:graphicFrame>
        <p:nvGraphicFramePr>
          <p:cNvPr id="460" name="table 460"/>
          <p:cNvGraphicFramePr>
            <a:graphicFrameLocks noGrp="1"/>
          </p:cNvGraphicFramePr>
          <p:nvPr/>
        </p:nvGraphicFramePr>
        <p:xfrm>
          <a:off x="648208" y="1562353"/>
          <a:ext cx="3606800" cy="2908300"/>
        </p:xfrm>
        <a:graphic>
          <a:graphicData uri="http://schemas.openxmlformats.org/drawingml/2006/table">
            <a:tbl>
              <a:tblPr/>
              <a:tblGrid>
                <a:gridCol w="3606800"/>
              </a:tblGrid>
              <a:tr h="288925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a:noFill/>
                    </a:lnB>
                  </a:tcPr>
                </a:tc>
              </a:tr>
            </a:tbl>
          </a:graphicData>
        </a:graphic>
      </p:graphicFrame>
      <p:pic>
        <p:nvPicPr>
          <p:cNvPr id="462" name="picture 462"/>
          <p:cNvPicPr>
            <a:picLocks noChangeAspect="1"/>
          </p:cNvPicPr>
          <p:nvPr/>
        </p:nvPicPr>
        <p:blipFill>
          <a:blip r:embed="rId3"/>
          <a:stretch>
            <a:fillRect/>
          </a:stretch>
        </p:blipFill>
        <p:spPr>
          <a:xfrm rot="21600000">
            <a:off x="8151050" y="1587071"/>
            <a:ext cx="3084842" cy="1439998"/>
          </a:xfrm>
          <a:prstGeom prst="rect">
            <a:avLst/>
          </a:prstGeom>
        </p:spPr>
      </p:pic>
      <p:graphicFrame>
        <p:nvGraphicFramePr>
          <p:cNvPr id="464" name="table 464"/>
          <p:cNvGraphicFramePr>
            <a:graphicFrameLocks noGrp="1"/>
          </p:cNvGraphicFramePr>
          <p:nvPr/>
        </p:nvGraphicFramePr>
        <p:xfrm>
          <a:off x="8132000" y="1568018"/>
          <a:ext cx="3122929" cy="2908935"/>
        </p:xfrm>
        <a:graphic>
          <a:graphicData uri="http://schemas.openxmlformats.org/drawingml/2006/table">
            <a:tbl>
              <a:tblPr/>
              <a:tblGrid>
                <a:gridCol w="3122929"/>
              </a:tblGrid>
              <a:tr h="145923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w="19050" cap="flat" cmpd="sng" algn="ctr">
                      <a:solidFill>
                        <a:srgbClr val="1D2380"/>
                      </a:solidFill>
                      <a:prstDash val="solid"/>
                      <a:round/>
                      <a:headEnd type="none" w="med" len="med"/>
                      <a:tailEnd type="none" w="med" len="med"/>
                    </a:lnB>
                  </a:tcPr>
                </a:tc>
              </a:tr>
              <a:tr h="144970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a:noFill/>
                    </a:lnB>
                  </a:tcPr>
                </a:tc>
              </a:tr>
            </a:tbl>
          </a:graphicData>
        </a:graphic>
      </p:graphicFrame>
      <p:pic>
        <p:nvPicPr>
          <p:cNvPr id="466" name="picture 466"/>
          <p:cNvPicPr>
            <a:picLocks noChangeAspect="1"/>
          </p:cNvPicPr>
          <p:nvPr/>
        </p:nvPicPr>
        <p:blipFill>
          <a:blip r:embed="rId4"/>
          <a:stretch>
            <a:fillRect/>
          </a:stretch>
        </p:blipFill>
        <p:spPr>
          <a:xfrm rot="21600000">
            <a:off x="8151051" y="3027692"/>
            <a:ext cx="3084841" cy="1439997"/>
          </a:xfrm>
          <a:prstGeom prst="rect">
            <a:avLst/>
          </a:prstGeom>
        </p:spPr>
      </p:pic>
      <p:sp>
        <p:nvSpPr>
          <p:cNvPr id="468" name="textbox 468"/>
          <p:cNvSpPr/>
          <p:nvPr/>
        </p:nvSpPr>
        <p:spPr>
          <a:xfrm>
            <a:off x="731037" y="1088745"/>
            <a:ext cx="10923905" cy="310515"/>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2245"/>
              </a:lnSpc>
              <a:tabLst>
                <a:tab pos="196850" algn="l"/>
              </a:tabLst>
            </a:pPr>
            <a:r>
              <a:rPr sz="1350" kern="0" spc="0" baseline="9000" dirty="0">
                <a:solidFill>
                  <a:srgbClr val="000000">
                    <a:alpha val="100000"/>
                  </a:srgbClr>
                </a:solidFill>
                <a:latin typeface="Segoe UI Light" panose="020B0502040204020203"/>
                <a:ea typeface="Segoe UI Light" panose="020B0502040204020203"/>
                <a:cs typeface="Segoe UI Light" panose="020B0502040204020203"/>
              </a:rPr>
              <a:t>HD 25 Series Wafer Cutter Case Study-High-end Integrated Circuit Wafer Cutter Case Study</a:t>
            </a:r>
            <a:endParaRPr sz="2100" baseline="-8000" dirty="0">
              <a:latin typeface="微软雅黑 Light" panose="020B0502040204020203" charset="-122"/>
              <a:ea typeface="微软雅黑 Light" panose="020B0502040204020203" charset="-122"/>
              <a:cs typeface="微软雅黑 Light" panose="020B0502040204020203" charset="-122"/>
            </a:endParaRPr>
          </a:p>
        </p:txBody>
      </p:sp>
      <p:pic>
        <p:nvPicPr>
          <p:cNvPr id="470" name="picture 470"/>
          <p:cNvPicPr>
            <a:picLocks noChangeAspect="1"/>
          </p:cNvPicPr>
          <p:nvPr/>
        </p:nvPicPr>
        <p:blipFill>
          <a:blip r:embed="rId5"/>
          <a:stretch>
            <a:fillRect/>
          </a:stretch>
        </p:blipFill>
        <p:spPr>
          <a:xfrm rot="21600000">
            <a:off x="743737" y="1101445"/>
            <a:ext cx="184480" cy="253746"/>
          </a:xfrm>
          <a:prstGeom prst="rect">
            <a:avLst/>
          </a:prstGeom>
        </p:spPr>
      </p:pic>
      <p:sp>
        <p:nvSpPr>
          <p:cNvPr id="472" name="textbox 472"/>
          <p:cNvSpPr/>
          <p:nvPr/>
        </p:nvSpPr>
        <p:spPr>
          <a:xfrm>
            <a:off x="293686" y="166685"/>
            <a:ext cx="2898139" cy="618490"/>
          </a:xfrm>
          <a:prstGeom prst="rect">
            <a:avLst/>
          </a:prstGeom>
          <a:noFill/>
          <a:ln w="0" cap="flat">
            <a:noFill/>
            <a:prstDash val="solid"/>
            <a:miter lim="0"/>
          </a:ln>
        </p:spPr>
        <p:txBody>
          <a:bodyPr vert="horz" wrap="square" lIns="0" tIns="0" rIns="0" bIns="0"/>
          <a:lstStyle/>
          <a:p>
            <a:pPr algn="l" rtl="0" eaLnBrk="0">
              <a:lnSpc>
                <a:spcPct val="107000"/>
              </a:lnSpc>
            </a:pPr>
            <a:endParaRPr sz="600" dirty="0">
              <a:latin typeface="Arial" panose="020B0604020202020204"/>
              <a:ea typeface="Arial" panose="020B0604020202020204"/>
              <a:cs typeface="Arial" panose="020B0604020202020204"/>
            </a:endParaRPr>
          </a:p>
          <a:p>
            <a:pPr marL="742950" algn="l" rtl="0" eaLnBrk="0">
              <a:lnSpc>
                <a:spcPct val="86000"/>
              </a:lnSpc>
              <a:spcBef>
                <a:spcPts val="5"/>
              </a:spcBef>
              <a:tabLst>
                <a:tab pos="957580" algn="l"/>
              </a:tabLst>
            </a:pPr>
            <a:r>
              <a:rPr sz="1600" b="1" kern="0" spc="-30" dirty="0">
                <a:solidFill>
                  <a:srgbClr val="000000">
                    <a:alpha val="100000"/>
                  </a:srgbClr>
                </a:solidFill>
                <a:latin typeface="Segoe UI Light" panose="020B0502040204020203"/>
                <a:ea typeface="Segoe UI Light" panose="020B0502040204020203"/>
                <a:cs typeface="Segoe UI Light" panose="020B0502040204020203"/>
              </a:rPr>
              <a:t>4.</a:t>
            </a:r>
            <a:r>
              <a:rPr sz="1600" b="1"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application case</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54" name="group 54"/>
          <p:cNvGrpSpPr/>
          <p:nvPr/>
        </p:nvGrpSpPr>
        <p:grpSpPr>
          <a:xfrm rot="21600000">
            <a:off x="306386" y="179385"/>
            <a:ext cx="730252" cy="564311"/>
            <a:chOff x="0" y="0"/>
            <a:chExt cx="730252" cy="564311"/>
          </a:xfrm>
        </p:grpSpPr>
        <p:sp>
          <p:nvSpPr>
            <p:cNvPr id="474" name="path 474"/>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476" name="path 476"/>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pic>
        <p:nvPicPr>
          <p:cNvPr id="478" name="picture 478"/>
          <p:cNvPicPr>
            <a:picLocks noChangeAspect="1"/>
          </p:cNvPicPr>
          <p:nvPr/>
        </p:nvPicPr>
        <p:blipFill>
          <a:blip r:embed="rId6"/>
          <a:stretch>
            <a:fillRect/>
          </a:stretch>
        </p:blipFill>
        <p:spPr>
          <a:xfrm rot="21600000">
            <a:off x="0" y="6749884"/>
            <a:ext cx="12192000" cy="108115"/>
          </a:xfrm>
          <a:prstGeom prst="rect">
            <a:avLst/>
          </a:prstGeom>
        </p:spPr>
      </p:pic>
      <p:pic>
        <p:nvPicPr>
          <p:cNvPr id="480" name="picture 480" descr="C:/Users/Administrator/Desktop/101010.png101010"/>
          <p:cNvPicPr>
            <a:picLocks noChangeAspect="1"/>
          </p:cNvPicPr>
          <p:nvPr/>
        </p:nvPicPr>
        <p:blipFill>
          <a:blip r:embed="rId7"/>
          <a:srcRect l="-61518" t="-6673" r="-12913" b="-6084"/>
          <a:stretch>
            <a:fillRect/>
          </a:stretch>
        </p:blipFill>
        <p:spPr>
          <a:xfrm rot="21600000">
            <a:off x="8077835" y="55245"/>
            <a:ext cx="4029075" cy="729615"/>
          </a:xfrm>
          <a:prstGeom prst="rect">
            <a:avLst/>
          </a:prstGeom>
        </p:spPr>
      </p:pic>
      <p:sp>
        <p:nvSpPr>
          <p:cNvPr id="482" name="textbox 482"/>
          <p:cNvSpPr/>
          <p:nvPr/>
        </p:nvSpPr>
        <p:spPr>
          <a:xfrm>
            <a:off x="3576167" y="1581404"/>
            <a:ext cx="660400" cy="315595"/>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111000"/>
              </a:lnSpc>
            </a:pPr>
            <a:endParaRPr sz="500" dirty="0">
              <a:latin typeface="Arial" panose="020B0604020202020204"/>
              <a:ea typeface="Arial" panose="020B0604020202020204"/>
              <a:cs typeface="Arial" panose="020B0604020202020204"/>
            </a:endParaRPr>
          </a:p>
          <a:p>
            <a:pPr marL="95885" algn="l" rtl="0" eaLnBrk="0">
              <a:lnSpc>
                <a:spcPct val="80000"/>
              </a:lnSpc>
              <a:spcBef>
                <a:spcPts val="0"/>
              </a:spcBef>
            </a:pPr>
            <a:r>
              <a:rPr sz="750" kern="0" spc="7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front</a:t>
            </a:r>
            <a:endParaRPr sz="1500" dirty="0">
              <a:latin typeface="微软雅黑 Light" panose="020B0502040204020203" charset="-122"/>
              <a:ea typeface="微软雅黑 Light" panose="020B0502040204020203" charset="-122"/>
              <a:cs typeface="微软雅黑 Light" panose="020B0502040204020203" charset="-122"/>
            </a:endParaRPr>
          </a:p>
        </p:txBody>
      </p:sp>
      <p:sp>
        <p:nvSpPr>
          <p:cNvPr id="484" name="textbox 484"/>
          <p:cNvSpPr/>
          <p:nvPr/>
        </p:nvSpPr>
        <p:spPr>
          <a:xfrm>
            <a:off x="10620400" y="1587068"/>
            <a:ext cx="615950" cy="315595"/>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118000"/>
              </a:lnSpc>
            </a:pPr>
            <a:endParaRPr sz="400" dirty="0">
              <a:latin typeface="Arial" panose="020B0604020202020204"/>
              <a:ea typeface="Arial" panose="020B0604020202020204"/>
              <a:cs typeface="Arial" panose="020B0604020202020204"/>
            </a:endParaRPr>
          </a:p>
          <a:p>
            <a:pPr marL="95885" algn="l" rtl="0" eaLnBrk="0">
              <a:lnSpc>
                <a:spcPct val="86000"/>
              </a:lnSpc>
              <a:spcBef>
                <a:spcPts val="0"/>
              </a:spcBef>
            </a:pPr>
            <a:r>
              <a:rPr sz="750" kern="0" spc="7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side</a:t>
            </a:r>
            <a:endParaRPr sz="1500" dirty="0">
              <a:latin typeface="微软雅黑 Light" panose="020B0502040204020203" charset="-122"/>
              <a:ea typeface="微软雅黑 Light" panose="020B0502040204020203" charset="-122"/>
              <a:cs typeface="微软雅黑 Light" panose="020B0502040204020203" charset="-122"/>
            </a:endParaRPr>
          </a:p>
        </p:txBody>
      </p:sp>
      <p:sp>
        <p:nvSpPr>
          <p:cNvPr id="486" name="textbox 486"/>
          <p:cNvSpPr/>
          <p:nvPr/>
        </p:nvSpPr>
        <p:spPr>
          <a:xfrm>
            <a:off x="7468107" y="1580260"/>
            <a:ext cx="591184" cy="315595"/>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118000"/>
              </a:lnSpc>
            </a:pPr>
            <a:endParaRPr sz="400" dirty="0">
              <a:latin typeface="Arial" panose="020B0604020202020204"/>
              <a:ea typeface="Arial" panose="020B0604020202020204"/>
              <a:cs typeface="Arial" panose="020B0604020202020204"/>
            </a:endParaRPr>
          </a:p>
          <a:p>
            <a:pPr marL="97790" algn="l" rtl="0" eaLnBrk="0">
              <a:lnSpc>
                <a:spcPct val="86000"/>
              </a:lnSpc>
              <a:spcBef>
                <a:spcPts val="0"/>
              </a:spcBef>
            </a:pPr>
            <a:r>
              <a:rPr sz="750" kern="0" spc="6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back</a:t>
            </a:r>
            <a:endParaRPr sz="1500" dirty="0">
              <a:latin typeface="微软雅黑 Light" panose="020B0502040204020203" charset="-122"/>
              <a:ea typeface="微软雅黑 Light" panose="020B0502040204020203" charset="-122"/>
              <a:cs typeface="微软雅黑 Light" panose="020B0502040204020203" charset="-122"/>
            </a:endParaRPr>
          </a:p>
        </p:txBody>
      </p:sp>
      <p:sp>
        <p:nvSpPr>
          <p:cNvPr id="488" name="path 488"/>
          <p:cNvSpPr/>
          <p:nvPr/>
        </p:nvSpPr>
        <p:spPr>
          <a:xfrm>
            <a:off x="4319015" y="4470717"/>
            <a:ext cx="3749168" cy="19050"/>
          </a:xfrm>
          <a:custGeom>
            <a:avLst/>
            <a:gdLst/>
            <a:ahLst/>
            <a:cxnLst/>
            <a:rect l="0" t="0" r="0" b="0"/>
            <a:pathLst>
              <a:path w="5904" h="30">
                <a:moveTo>
                  <a:pt x="5904" y="15"/>
                </a:moveTo>
                <a:lnTo>
                  <a:pt x="0" y="15"/>
                </a:lnTo>
              </a:path>
            </a:pathLst>
          </a:custGeom>
          <a:noFill/>
          <a:ln w="19050" cap="flat">
            <a:solidFill>
              <a:srgbClr val="1D2380"/>
            </a:solidFill>
            <a:prstDash val="solid"/>
            <a:round/>
          </a:ln>
        </p:spPr>
        <p:txBody>
          <a:bodyPr rtlCol="0"/>
          <a:lstStyle/>
          <a:p>
            <a:pPr algn="ctr"/>
            <a:endParaRPr lang="zh-CN" altLang="en-US"/>
          </a:p>
        </p:txBody>
      </p:sp>
      <p:sp>
        <p:nvSpPr>
          <p:cNvPr id="490" name="path 490"/>
          <p:cNvSpPr/>
          <p:nvPr/>
        </p:nvSpPr>
        <p:spPr>
          <a:xfrm>
            <a:off x="657733" y="4461408"/>
            <a:ext cx="3587953" cy="19050"/>
          </a:xfrm>
          <a:custGeom>
            <a:avLst/>
            <a:gdLst/>
            <a:ahLst/>
            <a:cxnLst/>
            <a:rect l="0" t="0" r="0" b="0"/>
            <a:pathLst>
              <a:path w="5650" h="30">
                <a:moveTo>
                  <a:pt x="5650" y="15"/>
                </a:moveTo>
                <a:lnTo>
                  <a:pt x="0" y="15"/>
                </a:lnTo>
              </a:path>
            </a:pathLst>
          </a:custGeom>
          <a:noFill/>
          <a:ln w="19050" cap="flat">
            <a:solidFill>
              <a:srgbClr val="1D2380"/>
            </a:solidFill>
            <a:prstDash val="solid"/>
            <a:round/>
          </a:ln>
        </p:spPr>
        <p:txBody>
          <a:bodyPr rtlCol="0"/>
          <a:lstStyle/>
          <a:p>
            <a:pPr algn="ctr"/>
            <a:endParaRPr lang="zh-CN" altLang="en-US"/>
          </a:p>
        </p:txBody>
      </p:sp>
      <p:sp>
        <p:nvSpPr>
          <p:cNvPr id="492" name="path 492"/>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
        <p:nvSpPr>
          <p:cNvPr id="494" name="path 494"/>
          <p:cNvSpPr/>
          <p:nvPr/>
        </p:nvSpPr>
        <p:spPr>
          <a:xfrm>
            <a:off x="8141525" y="4467694"/>
            <a:ext cx="3103892" cy="19050"/>
          </a:xfrm>
          <a:custGeom>
            <a:avLst/>
            <a:gdLst/>
            <a:ahLst/>
            <a:cxnLst/>
            <a:rect l="0" t="0" r="0" b="0"/>
            <a:pathLst>
              <a:path w="4888" h="30">
                <a:moveTo>
                  <a:pt x="4888" y="15"/>
                </a:moveTo>
                <a:lnTo>
                  <a:pt x="0" y="15"/>
                </a:lnTo>
              </a:path>
            </a:pathLst>
          </a:custGeom>
          <a:noFill/>
          <a:ln w="19050" cap="flat">
            <a:solidFill>
              <a:srgbClr val="1D2380"/>
            </a:solidFill>
            <a:prstDash val="solid"/>
            <a:round/>
          </a:ln>
        </p:spPr>
        <p:txBody>
          <a:bodyPr rtlCol="0"/>
          <a:lstStyle/>
          <a:p>
            <a:pPr algn="ct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 name="table 496"/>
          <p:cNvGraphicFramePr>
            <a:graphicFrameLocks noGrp="1"/>
          </p:cNvGraphicFramePr>
          <p:nvPr/>
        </p:nvGraphicFramePr>
        <p:xfrm>
          <a:off x="539750" y="1509458"/>
          <a:ext cx="10801350" cy="4955540"/>
        </p:xfrm>
        <a:graphic>
          <a:graphicData uri="http://schemas.openxmlformats.org/drawingml/2006/table">
            <a:tbl>
              <a:tblPr/>
              <a:tblGrid>
                <a:gridCol w="10801350"/>
              </a:tblGrid>
              <a:tr h="318262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a:noFill/>
                    </a:lnB>
                  </a:tcPr>
                </a:tc>
              </a:tr>
              <a:tr h="177292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a:noFill/>
                    </a:lnT>
                    <a:lnB w="19050" cap="flat" cmpd="sng" algn="ctr">
                      <a:solidFill>
                        <a:srgbClr val="1D2380"/>
                      </a:solidFill>
                      <a:prstDash val="solid"/>
                      <a:round/>
                      <a:headEnd type="none" w="med" len="med"/>
                      <a:tailEnd type="none" w="med" len="med"/>
                    </a:lnB>
                  </a:tcPr>
                </a:tc>
              </a:tr>
            </a:tbl>
          </a:graphicData>
        </a:graphic>
      </p:graphicFrame>
      <p:graphicFrame>
        <p:nvGraphicFramePr>
          <p:cNvPr id="498" name="table 498"/>
          <p:cNvGraphicFramePr>
            <a:graphicFrameLocks noGrp="1"/>
          </p:cNvGraphicFramePr>
          <p:nvPr/>
        </p:nvGraphicFramePr>
        <p:xfrm>
          <a:off x="696291" y="4751320"/>
          <a:ext cx="10441939" cy="1483995"/>
        </p:xfrm>
        <a:graphic>
          <a:graphicData uri="http://schemas.openxmlformats.org/drawingml/2006/table">
            <a:tbl>
              <a:tblPr/>
              <a:tblGrid>
                <a:gridCol w="1449705"/>
                <a:gridCol w="3796029"/>
                <a:gridCol w="1817370"/>
                <a:gridCol w="3378834"/>
              </a:tblGrid>
              <a:tr h="389890">
                <a:tc gridSpan="4">
                  <a:txBody>
                    <a:bodyPr/>
                    <a:lstStyle/>
                    <a:p>
                      <a:pPr algn="l" rtl="0" eaLnBrk="0">
                        <a:lnSpc>
                          <a:spcPct val="106000"/>
                        </a:lnSpc>
                      </a:pPr>
                      <a:endParaRPr sz="700" dirty="0">
                        <a:latin typeface="Arial" panose="020B0604020202020204"/>
                        <a:ea typeface="Arial" panose="020B0604020202020204"/>
                        <a:cs typeface="Arial" panose="020B0604020202020204"/>
                      </a:endParaRPr>
                    </a:p>
                    <a:p>
                      <a:pPr marL="472440" algn="l" rtl="0" eaLnBrk="0">
                        <a:lnSpc>
                          <a:spcPct val="85000"/>
                        </a:lnSpc>
                        <a:spcBef>
                          <a:spcPts val="5"/>
                        </a:spcBef>
                      </a:pPr>
                      <a:r>
                        <a:rPr sz="700" b="1" kern="0" spc="-1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Blade specifications: Z1: HD25 CC 4000N70, Z2: HD25 CB 3500N50</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4175">
                <a:tc>
                  <a:txBody>
                    <a:bodyPr/>
                    <a:lstStyle/>
                    <a:p>
                      <a:pPr algn="l" rtl="0" eaLnBrk="0">
                        <a:lnSpc>
                          <a:spcPct val="100000"/>
                        </a:lnSpc>
                      </a:pPr>
                      <a:endParaRPr sz="700" dirty="0">
                        <a:latin typeface="Arial" panose="020B0604020202020204"/>
                        <a:ea typeface="Arial" panose="020B0604020202020204"/>
                        <a:cs typeface="Arial" panose="020B0604020202020204"/>
                      </a:endParaRPr>
                    </a:p>
                    <a:p>
                      <a:pPr marL="477520" algn="l" rtl="0" eaLnBrk="0">
                        <a:lnSpc>
                          <a:spcPct val="86000"/>
                        </a:lnSpc>
                      </a:pPr>
                      <a:r>
                        <a:rPr sz="650" b="1" kern="0" spc="-6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Wafer type: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8000"/>
                        </a:lnSpc>
                      </a:pPr>
                      <a:endParaRPr sz="400" dirty="0">
                        <a:latin typeface="Arial" panose="020B0604020202020204"/>
                        <a:ea typeface="Arial" panose="020B0604020202020204"/>
                        <a:cs typeface="Arial" panose="020B0604020202020204"/>
                      </a:endParaRPr>
                    </a:p>
                    <a:p>
                      <a:pPr marL="101600" algn="l" rtl="0" eaLnBrk="0">
                        <a:lnSpc>
                          <a:spcPts val="1805"/>
                        </a:lnSpc>
                        <a:spcBef>
                          <a:spcPts val="0"/>
                        </a:spcBef>
                      </a:pPr>
                      <a:r>
                        <a:rPr sz="700" kern="0" spc="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8-inch IC silicon wafer with metal-containing cutting paths, laser ablation-free</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0000"/>
                        </a:lnSpc>
                      </a:pPr>
                      <a:endParaRPr sz="700" dirty="0">
                        <a:latin typeface="Arial" panose="020B0604020202020204"/>
                        <a:ea typeface="Arial" panose="020B0604020202020204"/>
                        <a:cs typeface="Arial" panose="020B0604020202020204"/>
                      </a:endParaRPr>
                    </a:p>
                    <a:p>
                      <a:pPr marL="478155" algn="l" rtl="0" eaLnBrk="0">
                        <a:lnSpc>
                          <a:spcPct val="86000"/>
                        </a:lnSpc>
                        <a:spcBef>
                          <a:spcPts val="0"/>
                        </a:spcBef>
                      </a:pPr>
                      <a:r>
                        <a:rPr sz="650" b="1" kern="0" spc="-6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Crystal diameter thickness:</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8000"/>
                        </a:lnSpc>
                      </a:pPr>
                      <a:endParaRPr sz="400" dirty="0">
                        <a:latin typeface="Arial" panose="020B0604020202020204"/>
                        <a:ea typeface="Arial" panose="020B0604020202020204"/>
                        <a:cs typeface="Arial" panose="020B0604020202020204"/>
                      </a:endParaRPr>
                    </a:p>
                    <a:p>
                      <a:pPr marL="100330" algn="l" rtl="0" eaLnBrk="0">
                        <a:lnSpc>
                          <a:spcPts val="1805"/>
                        </a:lnSpc>
                        <a:spcBef>
                          <a:spcPts val="0"/>
                        </a:spcBef>
                      </a:pPr>
                      <a:r>
                        <a:rPr sz="700" kern="0" spc="-2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220um</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3540">
                <a:tc>
                  <a:txBody>
                    <a:bodyPr/>
                    <a:lstStyle/>
                    <a:p>
                      <a:pPr algn="l" rtl="0" eaLnBrk="0">
                        <a:lnSpc>
                          <a:spcPct val="116000"/>
                        </a:lnSpc>
                      </a:pPr>
                      <a:endParaRPr sz="600" dirty="0">
                        <a:latin typeface="Arial" panose="020B0604020202020204"/>
                        <a:ea typeface="Arial" panose="020B0604020202020204"/>
                        <a:cs typeface="Arial" panose="020B0604020202020204"/>
                      </a:endParaRPr>
                    </a:p>
                    <a:p>
                      <a:pPr marL="471170" algn="l" rtl="0" eaLnBrk="0">
                        <a:lnSpc>
                          <a:spcPct val="86000"/>
                        </a:lnSpc>
                        <a:spcBef>
                          <a:spcPts val="5"/>
                        </a:spcBef>
                      </a:pPr>
                      <a:r>
                        <a:rPr sz="650" b="1" kern="0" spc="-6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Z1 axis speed:</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8000"/>
                        </a:lnSpc>
                      </a:pPr>
                      <a:endParaRPr sz="400" dirty="0">
                        <a:latin typeface="Arial" panose="020B0604020202020204"/>
                        <a:ea typeface="Arial" panose="020B0604020202020204"/>
                        <a:cs typeface="Arial" panose="020B0604020202020204"/>
                      </a:endParaRPr>
                    </a:p>
                    <a:p>
                      <a:pPr marL="106680" algn="l" rtl="0" eaLnBrk="0">
                        <a:lnSpc>
                          <a:spcPts val="1805"/>
                        </a:lnSpc>
                      </a:pPr>
                      <a:r>
                        <a:rPr sz="700" kern="0" spc="-2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55000rpm</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6000"/>
                        </a:lnSpc>
                      </a:pPr>
                      <a:endParaRPr sz="600" dirty="0">
                        <a:latin typeface="Arial" panose="020B0604020202020204"/>
                        <a:ea typeface="Arial" panose="020B0604020202020204"/>
                        <a:cs typeface="Arial" panose="020B0604020202020204"/>
                      </a:endParaRPr>
                    </a:p>
                    <a:p>
                      <a:pPr marL="481965" algn="l" rtl="0" eaLnBrk="0">
                        <a:lnSpc>
                          <a:spcPct val="85000"/>
                        </a:lnSpc>
                        <a:spcBef>
                          <a:spcPts val="5"/>
                        </a:spcBef>
                      </a:pPr>
                      <a:r>
                        <a:rPr sz="700" b="1" kern="0" spc="-8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Z1 axis feed rate:</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8000"/>
                        </a:lnSpc>
                      </a:pPr>
                      <a:endParaRPr sz="400" dirty="0">
                        <a:latin typeface="Arial" panose="020B0604020202020204"/>
                        <a:ea typeface="Arial" panose="020B0604020202020204"/>
                        <a:cs typeface="Arial" panose="020B0604020202020204"/>
                      </a:endParaRPr>
                    </a:p>
                    <a:p>
                      <a:pPr marL="102870" algn="l" rtl="0" eaLnBrk="0">
                        <a:lnSpc>
                          <a:spcPts val="1805"/>
                        </a:lnSpc>
                      </a:pPr>
                      <a:r>
                        <a:rPr sz="700" kern="0" spc="-2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60mm/s</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389">
                <a:tc>
                  <a:txBody>
                    <a:bodyPr/>
                    <a:lstStyle/>
                    <a:p>
                      <a:pPr algn="l" rtl="0" eaLnBrk="0">
                        <a:lnSpc>
                          <a:spcPct val="122000"/>
                        </a:lnSpc>
                      </a:pPr>
                      <a:endParaRPr sz="400" dirty="0">
                        <a:latin typeface="Arial" panose="020B0604020202020204"/>
                        <a:ea typeface="Arial" panose="020B0604020202020204"/>
                        <a:cs typeface="Arial" panose="020B0604020202020204"/>
                      </a:endParaRPr>
                    </a:p>
                    <a:p>
                      <a:pPr marL="440690" algn="l" rtl="0" eaLnBrk="0">
                        <a:lnSpc>
                          <a:spcPct val="85000"/>
                        </a:lnSpc>
                        <a:spcBef>
                          <a:spcPts val="5"/>
                        </a:spcBef>
                      </a:pPr>
                      <a:r>
                        <a:rPr sz="700" b="1" kern="0" spc="-2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Z2 axis speed:</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32000"/>
                        </a:lnSpc>
                      </a:pPr>
                      <a:endParaRPr sz="200" dirty="0">
                        <a:latin typeface="Arial" panose="020B0604020202020204"/>
                        <a:ea typeface="Arial" panose="020B0604020202020204"/>
                        <a:cs typeface="Arial" panose="020B0604020202020204"/>
                      </a:endParaRPr>
                    </a:p>
                    <a:p>
                      <a:pPr marL="102235" algn="l" rtl="0" eaLnBrk="0">
                        <a:lnSpc>
                          <a:spcPts val="1805"/>
                        </a:lnSpc>
                        <a:spcBef>
                          <a:spcPts val="0"/>
                        </a:spcBef>
                      </a:pPr>
                      <a:r>
                        <a:rPr sz="700" kern="0" spc="-2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35000rpm</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23000"/>
                        </a:lnSpc>
                      </a:pPr>
                      <a:endParaRPr sz="400" dirty="0">
                        <a:latin typeface="Arial" panose="020B0604020202020204"/>
                        <a:ea typeface="Arial" panose="020B0604020202020204"/>
                        <a:cs typeface="Arial" panose="020B0604020202020204"/>
                      </a:endParaRPr>
                    </a:p>
                    <a:p>
                      <a:pPr marL="452755" algn="l" rtl="0" eaLnBrk="0">
                        <a:lnSpc>
                          <a:spcPct val="85000"/>
                        </a:lnSpc>
                        <a:spcBef>
                          <a:spcPts val="0"/>
                        </a:spcBef>
                      </a:pPr>
                      <a:r>
                        <a:rPr sz="700" b="1" kern="0" spc="-10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Z2 axis feed rate:</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32000"/>
                        </a:lnSpc>
                      </a:pPr>
                      <a:endParaRPr sz="200" dirty="0">
                        <a:latin typeface="Arial" panose="020B0604020202020204"/>
                        <a:ea typeface="Arial" panose="020B0604020202020204"/>
                        <a:cs typeface="Arial" panose="020B0604020202020204"/>
                      </a:endParaRPr>
                    </a:p>
                    <a:p>
                      <a:pPr marL="102870" algn="l" rtl="0" eaLnBrk="0">
                        <a:lnSpc>
                          <a:spcPts val="1805"/>
                        </a:lnSpc>
                        <a:spcBef>
                          <a:spcPts val="0"/>
                        </a:spcBef>
                      </a:pPr>
                      <a:r>
                        <a:rPr sz="700" kern="0" spc="-2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60mm/s</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00" name="table 500"/>
          <p:cNvGraphicFramePr>
            <a:graphicFrameLocks noGrp="1"/>
          </p:cNvGraphicFramePr>
          <p:nvPr/>
        </p:nvGraphicFramePr>
        <p:xfrm>
          <a:off x="7631341" y="1678546"/>
          <a:ext cx="3528059" cy="2940050"/>
        </p:xfrm>
        <a:graphic>
          <a:graphicData uri="http://schemas.openxmlformats.org/drawingml/2006/table">
            <a:tbl>
              <a:tblPr/>
              <a:tblGrid>
                <a:gridCol w="3528059"/>
              </a:tblGrid>
              <a:tr h="407034">
                <a:tc>
                  <a:txBody>
                    <a:bodyPr/>
                    <a:lstStyle/>
                    <a:p>
                      <a:pPr algn="l" rtl="0" eaLnBrk="0">
                        <a:lnSpc>
                          <a:spcPct val="100000"/>
                        </a:lnSpc>
                      </a:pPr>
                      <a:endParaRPr sz="500" dirty="0">
                        <a:latin typeface="Arial" panose="020B0604020202020204"/>
                        <a:ea typeface="Arial" panose="020B0604020202020204"/>
                        <a:cs typeface="Arial" panose="020B0604020202020204"/>
                      </a:endParaRPr>
                    </a:p>
                    <a:p>
                      <a:pPr marL="1075055" algn="l" rtl="0" eaLnBrk="0">
                        <a:lnSpc>
                          <a:spcPct val="87000"/>
                        </a:lnSpc>
                        <a:spcBef>
                          <a:spcPts val="5"/>
                        </a:spcBef>
                      </a:pPr>
                      <a:r>
                        <a:rPr sz="750" kern="0" spc="8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Single chip backside</a:t>
                      </a:r>
                      <a:endParaRPr sz="15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1D2380"/>
                      </a:solidFill>
                      <a:prstDash val="solid"/>
                      <a:round/>
                      <a:headEnd type="none" w="med" len="med"/>
                      <a:tailEnd type="none" w="med" len="med"/>
                    </a:lnB>
                  </a:tcPr>
                </a:tc>
              </a:tr>
              <a:tr h="236918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1D2380"/>
                      </a:solidFill>
                      <a:prstDash val="solid"/>
                      <a:round/>
                      <a:headEnd type="none" w="med" len="med"/>
                      <a:tailEnd type="none" w="med" len="med"/>
                    </a:lnT>
                    <a:lnB w="19050" cap="flat" cmpd="sng" algn="ctr">
                      <a:solidFill>
                        <a:srgbClr val="1D2380"/>
                      </a:solidFill>
                      <a:prstDash val="solid"/>
                      <a:round/>
                      <a:headEnd type="none" w="med" len="med"/>
                      <a:tailEnd type="none" w="med" len="med"/>
                    </a:lnB>
                  </a:tcPr>
                </a:tc>
              </a:tr>
              <a:tr h="16383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1D238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02" name="picture 502"/>
          <p:cNvPicPr>
            <a:picLocks noChangeAspect="1"/>
          </p:cNvPicPr>
          <p:nvPr/>
        </p:nvPicPr>
        <p:blipFill>
          <a:blip r:embed="rId1"/>
          <a:stretch>
            <a:fillRect/>
          </a:stretch>
        </p:blipFill>
        <p:spPr>
          <a:xfrm rot="21600000">
            <a:off x="4060727" y="1686890"/>
            <a:ext cx="3340896" cy="2927547"/>
          </a:xfrm>
          <a:prstGeom prst="rect">
            <a:avLst/>
          </a:prstGeom>
        </p:spPr>
      </p:pic>
      <p:graphicFrame>
        <p:nvGraphicFramePr>
          <p:cNvPr id="504" name="table 504"/>
          <p:cNvGraphicFramePr>
            <a:graphicFrameLocks noGrp="1"/>
          </p:cNvGraphicFramePr>
          <p:nvPr/>
        </p:nvGraphicFramePr>
        <p:xfrm>
          <a:off x="4041673" y="1667840"/>
          <a:ext cx="3378834" cy="2965450"/>
        </p:xfrm>
        <a:graphic>
          <a:graphicData uri="http://schemas.openxmlformats.org/drawingml/2006/table">
            <a:tbl>
              <a:tblPr/>
              <a:tblGrid>
                <a:gridCol w="3378834"/>
              </a:tblGrid>
              <a:tr h="294640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pic>
        <p:nvPicPr>
          <p:cNvPr id="506" name="picture 506"/>
          <p:cNvPicPr>
            <a:picLocks noChangeAspect="1"/>
          </p:cNvPicPr>
          <p:nvPr/>
        </p:nvPicPr>
        <p:blipFill>
          <a:blip r:embed="rId2"/>
          <a:stretch>
            <a:fillRect/>
          </a:stretch>
        </p:blipFill>
        <p:spPr>
          <a:xfrm rot="21600000">
            <a:off x="702640" y="1637679"/>
            <a:ext cx="3121341" cy="2993883"/>
          </a:xfrm>
          <a:prstGeom prst="rect">
            <a:avLst/>
          </a:prstGeom>
        </p:spPr>
      </p:pic>
      <p:pic>
        <p:nvPicPr>
          <p:cNvPr id="508" name="picture 508"/>
          <p:cNvPicPr>
            <a:picLocks noChangeAspect="1"/>
          </p:cNvPicPr>
          <p:nvPr/>
        </p:nvPicPr>
        <p:blipFill>
          <a:blip r:embed="rId3"/>
          <a:stretch>
            <a:fillRect/>
          </a:stretch>
        </p:blipFill>
        <p:spPr>
          <a:xfrm rot="21600000">
            <a:off x="7676026" y="2095411"/>
            <a:ext cx="3455993" cy="2350338"/>
          </a:xfrm>
          <a:prstGeom prst="rect">
            <a:avLst/>
          </a:prstGeom>
        </p:spPr>
      </p:pic>
      <p:pic>
        <p:nvPicPr>
          <p:cNvPr id="510" name="picture 510"/>
          <p:cNvPicPr>
            <a:picLocks noChangeAspect="1"/>
          </p:cNvPicPr>
          <p:nvPr/>
        </p:nvPicPr>
        <p:blipFill>
          <a:blip r:embed="rId4"/>
          <a:stretch>
            <a:fillRect/>
          </a:stretch>
        </p:blipFill>
        <p:spPr>
          <a:xfrm rot="21600000">
            <a:off x="0" y="6749884"/>
            <a:ext cx="12192000" cy="108115"/>
          </a:xfrm>
          <a:prstGeom prst="rect">
            <a:avLst/>
          </a:prstGeom>
        </p:spPr>
      </p:pic>
      <p:pic>
        <p:nvPicPr>
          <p:cNvPr id="512" name="picture 512" descr="C:/Users/Administrator/Desktop/101010.png101010"/>
          <p:cNvPicPr>
            <a:picLocks noChangeAspect="1"/>
          </p:cNvPicPr>
          <p:nvPr/>
        </p:nvPicPr>
        <p:blipFill>
          <a:blip r:embed="rId5"/>
          <a:srcRect l="-65783" t="-6281" r="-12873" b="-4122"/>
          <a:stretch>
            <a:fillRect/>
          </a:stretch>
        </p:blipFill>
        <p:spPr>
          <a:xfrm rot="21600000">
            <a:off x="7979410" y="55245"/>
            <a:ext cx="4127500" cy="714375"/>
          </a:xfrm>
          <a:prstGeom prst="rect">
            <a:avLst/>
          </a:prstGeom>
        </p:spPr>
      </p:pic>
      <p:sp>
        <p:nvSpPr>
          <p:cNvPr id="514" name="textbox 514"/>
          <p:cNvSpPr/>
          <p:nvPr/>
        </p:nvSpPr>
        <p:spPr>
          <a:xfrm>
            <a:off x="519423" y="1075601"/>
            <a:ext cx="3351529" cy="279400"/>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93000"/>
              </a:lnSpc>
              <a:tabLst>
                <a:tab pos="196850" algn="l"/>
              </a:tabLst>
            </a:pPr>
            <a:r>
              <a:rPr sz="900" kern="0" spc="-10" dirty="0">
                <a:solidFill>
                  <a:srgbClr val="000000">
                    <a:alpha val="100000"/>
                  </a:srgbClr>
                </a:solidFill>
                <a:latin typeface="Segoe UI Light" panose="020B0502040204020203"/>
                <a:ea typeface="Segoe UI Light" panose="020B0502040204020203"/>
                <a:cs typeface="Segoe UI Light" panose="020B0502040204020203"/>
              </a:rPr>
              <a:t>Case of HD25 series wafer dicing</a:t>
            </a:r>
            <a:endParaRPr sz="1800" dirty="0">
              <a:latin typeface="微软雅黑 Light" panose="020B0502040204020203" charset="-122"/>
              <a:ea typeface="微软雅黑 Light" panose="020B0502040204020203" charset="-122"/>
              <a:cs typeface="微软雅黑 Light" panose="020B0502040204020203" charset="-122"/>
            </a:endParaRPr>
          </a:p>
        </p:txBody>
      </p:sp>
      <p:pic>
        <p:nvPicPr>
          <p:cNvPr id="516" name="picture 516"/>
          <p:cNvPicPr>
            <a:picLocks noChangeAspect="1"/>
          </p:cNvPicPr>
          <p:nvPr/>
        </p:nvPicPr>
        <p:blipFill>
          <a:blip r:embed="rId6"/>
          <a:stretch>
            <a:fillRect/>
          </a:stretch>
        </p:blipFill>
        <p:spPr>
          <a:xfrm rot="21600000">
            <a:off x="532123" y="1088301"/>
            <a:ext cx="184480" cy="253746"/>
          </a:xfrm>
          <a:prstGeom prst="rect">
            <a:avLst/>
          </a:prstGeom>
        </p:spPr>
      </p:pic>
      <p:sp>
        <p:nvSpPr>
          <p:cNvPr id="518" name="textbox 518"/>
          <p:cNvSpPr/>
          <p:nvPr/>
        </p:nvSpPr>
        <p:spPr>
          <a:xfrm>
            <a:off x="1238754" y="251329"/>
            <a:ext cx="1953260" cy="446405"/>
          </a:xfrm>
          <a:prstGeom prst="rect">
            <a:avLst/>
          </a:prstGeom>
          <a:noFill/>
          <a:ln w="0" cap="flat">
            <a:noFill/>
            <a:prstDash val="solid"/>
            <a:miter lim="0"/>
          </a:ln>
        </p:spPr>
        <p:txBody>
          <a:bodyPr vert="horz" wrap="square" lIns="0" tIns="0" rIns="0" bIns="0"/>
          <a:lstStyle/>
          <a:p>
            <a:pPr algn="l" rtl="0" eaLnBrk="0">
              <a:lnSpc>
                <a:spcPct val="91000"/>
              </a:lnSpc>
            </a:pPr>
            <a:endParaRPr sz="100" dirty="0">
              <a:latin typeface="Arial" panose="020B0604020202020204"/>
              <a:ea typeface="Arial" panose="020B0604020202020204"/>
              <a:cs typeface="Arial" panose="020B0604020202020204"/>
            </a:endParaRPr>
          </a:p>
          <a:p>
            <a:pPr marL="12700" algn="l" rtl="0" eaLnBrk="0">
              <a:lnSpc>
                <a:spcPct val="86000"/>
              </a:lnSpc>
            </a:pPr>
            <a:r>
              <a:rPr sz="1600" b="1" kern="0" spc="-30" dirty="0">
                <a:solidFill>
                  <a:srgbClr val="000000">
                    <a:alpha val="100000"/>
                  </a:srgbClr>
                </a:solidFill>
                <a:latin typeface="Segoe UI Light" panose="020B0502040204020203"/>
                <a:ea typeface="Segoe UI Light" panose="020B0502040204020203"/>
                <a:cs typeface="Segoe UI Light" panose="020B0502040204020203"/>
              </a:rPr>
              <a:t>4.</a:t>
            </a:r>
            <a:r>
              <a:rPr sz="1600" b="1"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application case</a:t>
            </a:r>
            <a:endParaRPr sz="3200" dirty="0">
              <a:latin typeface="微软雅黑 Light" panose="020B0502040204020203" charset="-122"/>
              <a:ea typeface="微软雅黑 Light" panose="020B0502040204020203" charset="-122"/>
              <a:cs typeface="微软雅黑 Light" panose="020B0502040204020203" charset="-122"/>
            </a:endParaRPr>
          </a:p>
        </p:txBody>
      </p:sp>
      <p:sp>
        <p:nvSpPr>
          <p:cNvPr id="520" name="textbox 520"/>
          <p:cNvSpPr/>
          <p:nvPr/>
        </p:nvSpPr>
        <p:spPr>
          <a:xfrm>
            <a:off x="8051458" y="1184527"/>
            <a:ext cx="3289934" cy="208279"/>
          </a:xfrm>
          <a:prstGeom prst="rect">
            <a:avLst/>
          </a:prstGeom>
          <a:noFill/>
          <a:ln w="0" cap="flat">
            <a:noFill/>
            <a:prstDash val="solid"/>
            <a:miter lim="0"/>
          </a:ln>
        </p:spPr>
        <p:txBody>
          <a:bodyPr vert="horz" wrap="square" lIns="0" tIns="0" rIns="0" bIns="0"/>
          <a:lstStyle/>
          <a:p>
            <a:pPr algn="l" rtl="0" eaLnBrk="0">
              <a:lnSpc>
                <a:spcPct val="78000"/>
              </a:lnSpc>
            </a:pPr>
            <a:endParaRPr sz="100" dirty="0">
              <a:latin typeface="Arial" panose="020B0604020202020204"/>
              <a:ea typeface="Arial" panose="020B0604020202020204"/>
              <a:cs typeface="Arial" panose="020B0604020202020204"/>
            </a:endParaRPr>
          </a:p>
          <a:p>
            <a:pPr marL="12700" algn="l" rtl="0" eaLnBrk="0">
              <a:lnSpc>
                <a:spcPct val="86000"/>
              </a:lnSpc>
            </a:pPr>
            <a:r>
              <a:rPr sz="700" kern="0" spc="0" dirty="0">
                <a:solidFill>
                  <a:srgbClr val="0D0D0D">
                    <a:alpha val="100000"/>
                  </a:srgbClr>
                </a:solidFill>
                <a:latin typeface="Segoe UI Light" panose="020B0502040204020203"/>
                <a:ea typeface="Segoe UI Light" panose="020B0502040204020203"/>
                <a:cs typeface="Segoe UI Light" panose="020B0502040204020203"/>
              </a:rPr>
              <a:t>-No laser ablation, cutting path containing metal</a:t>
            </a:r>
            <a:endParaRPr sz="1400" dirty="0">
              <a:latin typeface="微软雅黑 Light" panose="020B0502040204020203" charset="-122"/>
              <a:ea typeface="微软雅黑 Light" panose="020B0502040204020203" charset="-122"/>
              <a:cs typeface="微软雅黑 Light" panose="020B0502040204020203" charset="-122"/>
            </a:endParaRPr>
          </a:p>
        </p:txBody>
      </p:sp>
      <p:grpSp>
        <p:nvGrpSpPr>
          <p:cNvPr id="56" name="group 56"/>
          <p:cNvGrpSpPr/>
          <p:nvPr/>
        </p:nvGrpSpPr>
        <p:grpSpPr>
          <a:xfrm rot="21600000">
            <a:off x="306386" y="179385"/>
            <a:ext cx="730252" cy="564311"/>
            <a:chOff x="0" y="0"/>
            <a:chExt cx="730252" cy="564311"/>
          </a:xfrm>
        </p:grpSpPr>
        <p:sp>
          <p:nvSpPr>
            <p:cNvPr id="522" name="path 522"/>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524" name="path 524"/>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sp>
        <p:nvSpPr>
          <p:cNvPr id="526" name="textbox 526"/>
          <p:cNvSpPr/>
          <p:nvPr/>
        </p:nvSpPr>
        <p:spPr>
          <a:xfrm>
            <a:off x="6724916" y="1682686"/>
            <a:ext cx="676909" cy="315595"/>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118000"/>
              </a:lnSpc>
            </a:pPr>
            <a:endParaRPr sz="400" dirty="0">
              <a:latin typeface="Arial" panose="020B0604020202020204"/>
              <a:ea typeface="Arial" panose="020B0604020202020204"/>
              <a:cs typeface="Arial" panose="020B0604020202020204"/>
            </a:endParaRPr>
          </a:p>
          <a:p>
            <a:pPr marL="97790" algn="l" rtl="0" eaLnBrk="0">
              <a:lnSpc>
                <a:spcPct val="86000"/>
              </a:lnSpc>
              <a:spcBef>
                <a:spcPts val="0"/>
              </a:spcBef>
            </a:pPr>
            <a:r>
              <a:rPr sz="750" kern="0" spc="6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back</a:t>
            </a:r>
            <a:endParaRPr sz="1500" dirty="0">
              <a:latin typeface="微软雅黑 Light" panose="020B0502040204020203" charset="-122"/>
              <a:ea typeface="微软雅黑 Light" panose="020B0502040204020203" charset="-122"/>
              <a:cs typeface="微软雅黑 Light" panose="020B0502040204020203" charset="-122"/>
            </a:endParaRPr>
          </a:p>
        </p:txBody>
      </p:sp>
      <p:sp>
        <p:nvSpPr>
          <p:cNvPr id="528" name="path 528"/>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0" name="table 530"/>
          <p:cNvGraphicFramePr>
            <a:graphicFrameLocks noGrp="1"/>
          </p:cNvGraphicFramePr>
          <p:nvPr/>
        </p:nvGraphicFramePr>
        <p:xfrm>
          <a:off x="6074981" y="1982673"/>
          <a:ext cx="5554345" cy="3681095"/>
        </p:xfrm>
        <a:graphic>
          <a:graphicData uri="http://schemas.openxmlformats.org/drawingml/2006/table">
            <a:tbl>
              <a:tblPr/>
              <a:tblGrid>
                <a:gridCol w="5554345"/>
              </a:tblGrid>
              <a:tr h="366204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w="19050" cap="flat" cmpd="sng" algn="ctr">
                      <a:solidFill>
                        <a:srgbClr val="1D2380"/>
                      </a:solidFill>
                      <a:prstDash val="solid"/>
                      <a:round/>
                      <a:headEnd type="none" w="med" len="med"/>
                      <a:tailEnd type="none" w="med" len="med"/>
                    </a:lnB>
                  </a:tcPr>
                </a:tc>
              </a:tr>
            </a:tbl>
          </a:graphicData>
        </a:graphic>
      </p:graphicFrame>
      <p:graphicFrame>
        <p:nvGraphicFramePr>
          <p:cNvPr id="532" name="table 532"/>
          <p:cNvGraphicFramePr>
            <a:graphicFrameLocks noGrp="1"/>
          </p:cNvGraphicFramePr>
          <p:nvPr/>
        </p:nvGraphicFramePr>
        <p:xfrm>
          <a:off x="261467" y="1982673"/>
          <a:ext cx="5554344" cy="3681094"/>
        </p:xfrm>
        <a:graphic>
          <a:graphicData uri="http://schemas.openxmlformats.org/drawingml/2006/table">
            <a:tbl>
              <a:tblPr/>
              <a:tblGrid>
                <a:gridCol w="2732404"/>
                <a:gridCol w="2821939"/>
              </a:tblGrid>
              <a:tr h="2116454">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a:noFill/>
                    </a:lnR>
                    <a:lnT w="19050" cap="flat" cmpd="sng" algn="ctr">
                      <a:solidFill>
                        <a:srgbClr val="1D2380"/>
                      </a:solidFill>
                      <a:prstDash val="solid"/>
                      <a:round/>
                      <a:headEnd type="none" w="med" len="med"/>
                      <a:tailEnd type="none" w="med" len="med"/>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a:noFill/>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a:noFill/>
                    </a:lnB>
                  </a:tcPr>
                </a:tc>
              </a:tr>
              <a:tr h="1564640">
                <a:tc gridSpan="2">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a:noFill/>
                    </a:lnT>
                    <a:lnB w="19050" cap="flat" cmpd="sng" algn="ctr">
                      <a:solidFill>
                        <a:srgbClr val="1D2380"/>
                      </a:solidFill>
                      <a:prstDash val="solid"/>
                      <a:round/>
                      <a:headEnd type="none" w="med" len="med"/>
                      <a:tailEnd type="none" w="med" len="med"/>
                    </a:lnB>
                  </a:tcPr>
                </a:tc>
                <a:tc hMerge="1">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a:noFill/>
                    </a:lnT>
                    <a:lnB w="19050" cap="flat" cmpd="sng" algn="ctr">
                      <a:solidFill>
                        <a:srgbClr val="1D2380"/>
                      </a:solidFill>
                      <a:prstDash val="solid"/>
                      <a:round/>
                      <a:headEnd type="none" w="med" len="med"/>
                      <a:tailEnd type="none" w="med" len="med"/>
                    </a:lnB>
                  </a:tcPr>
                </a:tc>
              </a:tr>
            </a:tbl>
          </a:graphicData>
        </a:graphic>
      </p:graphicFrame>
      <p:pic>
        <p:nvPicPr>
          <p:cNvPr id="534" name="picture 534"/>
          <p:cNvPicPr>
            <a:picLocks noChangeAspect="1"/>
          </p:cNvPicPr>
          <p:nvPr/>
        </p:nvPicPr>
        <p:blipFill>
          <a:blip r:embed="rId1"/>
          <a:stretch>
            <a:fillRect/>
          </a:stretch>
        </p:blipFill>
        <p:spPr>
          <a:xfrm rot="21600000">
            <a:off x="6184239" y="2084806"/>
            <a:ext cx="5391891" cy="1934971"/>
          </a:xfrm>
          <a:prstGeom prst="rect">
            <a:avLst/>
          </a:prstGeom>
        </p:spPr>
      </p:pic>
      <p:graphicFrame>
        <p:nvGraphicFramePr>
          <p:cNvPr id="536" name="table 536"/>
          <p:cNvGraphicFramePr>
            <a:graphicFrameLocks noGrp="1"/>
          </p:cNvGraphicFramePr>
          <p:nvPr/>
        </p:nvGraphicFramePr>
        <p:xfrm>
          <a:off x="6176865" y="4186654"/>
          <a:ext cx="5382260" cy="1257935"/>
        </p:xfrm>
        <a:graphic>
          <a:graphicData uri="http://schemas.openxmlformats.org/drawingml/2006/table">
            <a:tbl>
              <a:tblPr/>
              <a:tblGrid>
                <a:gridCol w="1318894"/>
                <a:gridCol w="1503680"/>
                <a:gridCol w="1190625"/>
                <a:gridCol w="1369060"/>
              </a:tblGrid>
              <a:tr h="317500">
                <a:tc gridSpan="4">
                  <a:txBody>
                    <a:bodyPr/>
                    <a:lstStyle/>
                    <a:p>
                      <a:pPr algn="l" rtl="0" eaLnBrk="0">
                        <a:lnSpc>
                          <a:spcPct val="120000"/>
                        </a:lnSpc>
                      </a:pPr>
                      <a:endParaRPr sz="400" dirty="0">
                        <a:latin typeface="Arial" panose="020B0604020202020204"/>
                        <a:ea typeface="Arial" panose="020B0604020202020204"/>
                        <a:cs typeface="Arial" panose="020B0604020202020204"/>
                      </a:endParaRPr>
                    </a:p>
                    <a:p>
                      <a:pPr marL="350520" algn="l" rtl="0" eaLnBrk="0">
                        <a:lnSpc>
                          <a:spcPct val="85000"/>
                        </a:lnSpc>
                        <a:spcBef>
                          <a:spcPts val="5"/>
                        </a:spcBef>
                      </a:pPr>
                      <a:r>
                        <a:rPr sz="700" b="1" kern="0" spc="-2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Blade specifications: HD25 DD 2000S50</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150">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346710" algn="l" rtl="0" eaLnBrk="0">
                        <a:lnSpc>
                          <a:spcPct val="86000"/>
                        </a:lnSpc>
                        <a:spcBef>
                          <a:spcPts val="0"/>
                        </a:spcBef>
                      </a:pPr>
                      <a:r>
                        <a:rPr sz="650" b="1" kern="0" spc="-6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Wafer type: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95885" algn="l" rtl="0" eaLnBrk="0">
                        <a:lnSpc>
                          <a:spcPct val="85000"/>
                        </a:lnSpc>
                        <a:spcBef>
                          <a:spcPts val="0"/>
                        </a:spcBef>
                      </a:pPr>
                      <a:r>
                        <a:rPr sz="700" kern="0" spc="-1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lithium tannate, filter</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217170" algn="l" rtl="0" eaLnBrk="0">
                        <a:lnSpc>
                          <a:spcPct val="86000"/>
                        </a:lnSpc>
                        <a:spcBef>
                          <a:spcPts val="5"/>
                        </a:spcBef>
                      </a:pPr>
                      <a:r>
                        <a:rPr sz="650" b="1" kern="0" spc="-6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Wafer thickness:</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7000"/>
                        </a:lnSpc>
                      </a:pPr>
                      <a:endParaRPr sz="500" dirty="0">
                        <a:latin typeface="Arial" panose="020B0604020202020204"/>
                        <a:ea typeface="Arial" panose="020B0604020202020204"/>
                        <a:cs typeface="Arial" panose="020B0604020202020204"/>
                      </a:endParaRPr>
                    </a:p>
                    <a:p>
                      <a:pPr marL="99695" algn="l" rtl="0" eaLnBrk="0">
                        <a:lnSpc>
                          <a:spcPct val="77000"/>
                        </a:lnSpc>
                        <a:spcBef>
                          <a:spcPts val="5"/>
                        </a:spcBef>
                      </a:pPr>
                      <a:r>
                        <a:rPr sz="700" kern="0" spc="-20" dirty="0">
                          <a:solidFill>
                            <a:srgbClr val="0D0D0D">
                              <a:alpha val="100000"/>
                            </a:srgbClr>
                          </a:solidFill>
                          <a:latin typeface="Segoe UI Light" panose="020B0502040204020203"/>
                          <a:ea typeface="Segoe UI Light" panose="020B0502040204020203"/>
                          <a:cs typeface="Segoe UI Light" panose="020B0502040204020203"/>
                        </a:rPr>
                        <a:t>200μm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150">
                <a:tc>
                  <a:txBody>
                    <a:bodyPr/>
                    <a:lstStyle/>
                    <a:p>
                      <a:pPr algn="l" rtl="0" eaLnBrk="0">
                        <a:lnSpc>
                          <a:spcPct val="111000"/>
                        </a:lnSpc>
                      </a:pPr>
                      <a:endParaRPr sz="400" dirty="0">
                        <a:latin typeface="Arial" panose="020B0604020202020204"/>
                        <a:ea typeface="Arial" panose="020B0604020202020204"/>
                        <a:cs typeface="Arial" panose="020B0604020202020204"/>
                      </a:endParaRPr>
                    </a:p>
                    <a:p>
                      <a:pPr marL="339090"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chip size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200" dirty="0">
                        <a:latin typeface="Arial" panose="020B0604020202020204"/>
                        <a:ea typeface="Arial" panose="020B0604020202020204"/>
                        <a:cs typeface="Arial" panose="020B0604020202020204"/>
                      </a:endParaRPr>
                    </a:p>
                    <a:p>
                      <a:pPr marL="98425" algn="l" rtl="0" eaLnBrk="0">
                        <a:lnSpc>
                          <a:spcPts val="1805"/>
                        </a:lnSpc>
                        <a:spcBef>
                          <a:spcPts val="0"/>
                        </a:spcBef>
                      </a:pPr>
                      <a:r>
                        <a:rPr sz="700" kern="0" spc="-40" dirty="0">
                          <a:solidFill>
                            <a:srgbClr val="0D0D0D">
                              <a:alpha val="100000"/>
                            </a:srgbClr>
                          </a:solidFill>
                          <a:latin typeface="Segoe UI Light" panose="020B0502040204020203"/>
                          <a:ea typeface="Segoe UI Light" panose="020B0502040204020203"/>
                          <a:cs typeface="Segoe UI Light" panose="020B0502040204020203"/>
                        </a:rPr>
                        <a:t>1.2 × 0.8mm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3000"/>
                        </a:lnSpc>
                      </a:pPr>
                      <a:endParaRPr sz="400" dirty="0">
                        <a:latin typeface="Arial" panose="020B0604020202020204"/>
                        <a:ea typeface="Arial" panose="020B0604020202020204"/>
                        <a:cs typeface="Arial" panose="020B0604020202020204"/>
                      </a:endParaRPr>
                    </a:p>
                    <a:p>
                      <a:pPr marL="208915" algn="l" rtl="0" eaLnBrk="0">
                        <a:lnSpc>
                          <a:spcPct val="86000"/>
                        </a:lnSpc>
                        <a:spcBef>
                          <a:spcPts val="0"/>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Block width:</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2000"/>
                        </a:lnSpc>
                      </a:pPr>
                      <a:endParaRPr sz="600" dirty="0">
                        <a:latin typeface="Arial" panose="020B0604020202020204"/>
                        <a:ea typeface="Arial" panose="020B0604020202020204"/>
                        <a:cs typeface="Arial" panose="020B0604020202020204"/>
                      </a:endParaRPr>
                    </a:p>
                    <a:p>
                      <a:pPr marL="100965" algn="l" rtl="0" eaLnBrk="0">
                        <a:lnSpc>
                          <a:spcPct val="73000"/>
                        </a:lnSpc>
                        <a:spcBef>
                          <a:spcPts val="0"/>
                        </a:spcBef>
                      </a:pPr>
                      <a:r>
                        <a:rPr sz="700" kern="0" spc="-30" dirty="0">
                          <a:solidFill>
                            <a:srgbClr val="0D0D0D">
                              <a:alpha val="100000"/>
                            </a:srgbClr>
                          </a:solidFill>
                          <a:latin typeface="Segoe UI Light" panose="020B0502040204020203"/>
                          <a:ea typeface="Segoe UI Light" panose="020B0502040204020203"/>
                          <a:cs typeface="Segoe UI Light" panose="020B0502040204020203"/>
                        </a:rPr>
                        <a:t>80um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134">
                <a:tc>
                  <a:txBody>
                    <a:bodyPr/>
                    <a:lstStyle/>
                    <a:p>
                      <a:pPr algn="l" rtl="0" eaLnBrk="0">
                        <a:lnSpc>
                          <a:spcPct val="113000"/>
                        </a:lnSpc>
                      </a:pPr>
                      <a:endParaRPr sz="400" dirty="0">
                        <a:latin typeface="Arial" panose="020B0604020202020204"/>
                        <a:ea typeface="Arial" panose="020B0604020202020204"/>
                        <a:cs typeface="Arial" panose="020B0604020202020204"/>
                      </a:endParaRPr>
                    </a:p>
                    <a:p>
                      <a:pPr marL="338455"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feed velocity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1000"/>
                        </a:lnSpc>
                      </a:pPr>
                      <a:endParaRPr sz="600" dirty="0">
                        <a:latin typeface="Arial" panose="020B0604020202020204"/>
                        <a:ea typeface="Arial" panose="020B0604020202020204"/>
                        <a:cs typeface="Arial" panose="020B0604020202020204"/>
                      </a:endParaRPr>
                    </a:p>
                    <a:p>
                      <a:pPr marL="98425" algn="l" rtl="0" eaLnBrk="0">
                        <a:lnSpc>
                          <a:spcPct val="75000"/>
                        </a:lnSpc>
                        <a:spcBef>
                          <a:spcPts val="0"/>
                        </a:spcBef>
                      </a:pPr>
                      <a:r>
                        <a:rPr sz="700" kern="0" spc="-10" dirty="0">
                          <a:solidFill>
                            <a:srgbClr val="0D0D0D">
                              <a:alpha val="100000"/>
                            </a:srgbClr>
                          </a:solidFill>
                          <a:latin typeface="Segoe UI Light" panose="020B0502040204020203"/>
                          <a:ea typeface="Segoe UI Light" panose="020B0502040204020203"/>
                          <a:cs typeface="Segoe UI Light" panose="020B0502040204020203"/>
                        </a:rPr>
                        <a:t>15-25mm/s</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3000"/>
                        </a:lnSpc>
                      </a:pPr>
                      <a:endParaRPr sz="400" dirty="0">
                        <a:latin typeface="Arial" panose="020B0604020202020204"/>
                        <a:ea typeface="Arial" panose="020B0604020202020204"/>
                        <a:cs typeface="Arial" panose="020B0604020202020204"/>
                      </a:endParaRPr>
                    </a:p>
                    <a:p>
                      <a:pPr marL="210185" algn="l" rtl="0" eaLnBrk="0">
                        <a:lnSpc>
                          <a:spcPct val="86000"/>
                        </a:lnSpc>
                        <a:spcBef>
                          <a:spcPts val="0"/>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main shaft speed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6000"/>
                        </a:lnSpc>
                      </a:pPr>
                      <a:endParaRPr sz="500" dirty="0">
                        <a:latin typeface="Arial" panose="020B0604020202020204"/>
                        <a:ea typeface="Arial" panose="020B0604020202020204"/>
                        <a:cs typeface="Arial" panose="020B0604020202020204"/>
                      </a:endParaRPr>
                    </a:p>
                    <a:p>
                      <a:pPr marL="95885" algn="l" rtl="0" eaLnBrk="0">
                        <a:lnSpc>
                          <a:spcPct val="83000"/>
                        </a:lnSpc>
                        <a:spcBef>
                          <a:spcPts val="5"/>
                        </a:spcBef>
                      </a:pPr>
                      <a:r>
                        <a:rPr sz="700" kern="0" spc="-10" dirty="0">
                          <a:solidFill>
                            <a:srgbClr val="0D0D0D">
                              <a:alpha val="100000"/>
                            </a:srgbClr>
                          </a:solidFill>
                          <a:latin typeface="Segoe UI Light" panose="020B0502040204020203"/>
                          <a:ea typeface="Segoe UI Light" panose="020B0502040204020203"/>
                          <a:cs typeface="Segoe UI Light" panose="020B0502040204020203"/>
                        </a:rPr>
                        <a:t>40krpm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38" name="table 538"/>
          <p:cNvGraphicFramePr>
            <a:graphicFrameLocks noGrp="1"/>
          </p:cNvGraphicFramePr>
          <p:nvPr/>
        </p:nvGraphicFramePr>
        <p:xfrm>
          <a:off x="296779" y="4186654"/>
          <a:ext cx="5382260" cy="1257935"/>
        </p:xfrm>
        <a:graphic>
          <a:graphicData uri="http://schemas.openxmlformats.org/drawingml/2006/table">
            <a:tbl>
              <a:tblPr/>
              <a:tblGrid>
                <a:gridCol w="1318894"/>
                <a:gridCol w="1312544"/>
                <a:gridCol w="1381760"/>
                <a:gridCol w="1369060"/>
              </a:tblGrid>
              <a:tr h="317500">
                <a:tc gridSpan="4">
                  <a:txBody>
                    <a:bodyPr/>
                    <a:lstStyle/>
                    <a:p>
                      <a:pPr algn="l" rtl="0" eaLnBrk="0">
                        <a:lnSpc>
                          <a:spcPct val="120000"/>
                        </a:lnSpc>
                      </a:pPr>
                      <a:endParaRPr sz="400" dirty="0">
                        <a:latin typeface="Arial" panose="020B0604020202020204"/>
                        <a:ea typeface="Arial" panose="020B0604020202020204"/>
                        <a:cs typeface="Arial" panose="020B0604020202020204"/>
                      </a:endParaRPr>
                    </a:p>
                    <a:p>
                      <a:pPr marL="350520" algn="l" rtl="0" eaLnBrk="0">
                        <a:lnSpc>
                          <a:spcPct val="85000"/>
                        </a:lnSpc>
                        <a:spcBef>
                          <a:spcPts val="5"/>
                        </a:spcBef>
                      </a:pPr>
                      <a:r>
                        <a:rPr sz="700" b="1" kern="0" spc="-1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Blade specifications: HD25 AA 50 00H90</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150">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346710" algn="l" rtl="0" eaLnBrk="0">
                        <a:lnSpc>
                          <a:spcPct val="86000"/>
                        </a:lnSpc>
                        <a:spcBef>
                          <a:spcPts val="0"/>
                        </a:spcBef>
                      </a:pPr>
                      <a:r>
                        <a:rPr sz="650" b="1" kern="0" spc="-6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Wafer type: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9000"/>
                        </a:lnSpc>
                      </a:pPr>
                      <a:endParaRPr sz="400" dirty="0">
                        <a:latin typeface="Arial" panose="020B0604020202020204"/>
                        <a:ea typeface="Arial" panose="020B0604020202020204"/>
                        <a:cs typeface="Arial" panose="020B0604020202020204"/>
                      </a:endParaRPr>
                    </a:p>
                    <a:p>
                      <a:pPr marL="93980" algn="l" rtl="0" eaLnBrk="0">
                        <a:lnSpc>
                          <a:spcPct val="86000"/>
                        </a:lnSpc>
                      </a:pPr>
                      <a:r>
                        <a:rPr sz="700" kern="0" spc="-2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gallium arsenide, LED</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409575" algn="l" rtl="0" eaLnBrk="0">
                        <a:lnSpc>
                          <a:spcPct val="86000"/>
                        </a:lnSpc>
                        <a:spcBef>
                          <a:spcPts val="5"/>
                        </a:spcBef>
                      </a:pPr>
                      <a:r>
                        <a:rPr sz="650" b="1" kern="0" spc="-6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Wafer thickness:</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0000"/>
                        </a:lnSpc>
                      </a:pPr>
                      <a:endParaRPr sz="600" dirty="0">
                        <a:latin typeface="Arial" panose="020B0604020202020204"/>
                        <a:ea typeface="Arial" panose="020B0604020202020204"/>
                        <a:cs typeface="Arial" panose="020B0604020202020204"/>
                      </a:endParaRPr>
                    </a:p>
                    <a:p>
                      <a:pPr marL="99060" algn="l" rtl="0" eaLnBrk="0">
                        <a:lnSpc>
                          <a:spcPct val="73000"/>
                        </a:lnSpc>
                        <a:spcBef>
                          <a:spcPts val="5"/>
                        </a:spcBef>
                      </a:pPr>
                      <a:r>
                        <a:rPr sz="700" kern="0" spc="-20" dirty="0">
                          <a:solidFill>
                            <a:srgbClr val="0D0D0D">
                              <a:alpha val="100000"/>
                            </a:srgbClr>
                          </a:solidFill>
                          <a:latin typeface="Segoe UI Light" panose="020B0502040204020203"/>
                          <a:ea typeface="Segoe UI Light" panose="020B0502040204020203"/>
                          <a:cs typeface="Segoe UI Light" panose="020B0502040204020203"/>
                        </a:rPr>
                        <a:t>150um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150">
                <a:tc>
                  <a:txBody>
                    <a:bodyPr/>
                    <a:lstStyle/>
                    <a:p>
                      <a:pPr algn="l" rtl="0" eaLnBrk="0">
                        <a:lnSpc>
                          <a:spcPct val="111000"/>
                        </a:lnSpc>
                      </a:pPr>
                      <a:endParaRPr sz="400" dirty="0">
                        <a:latin typeface="Arial" panose="020B0604020202020204"/>
                        <a:ea typeface="Arial" panose="020B0604020202020204"/>
                        <a:cs typeface="Arial" panose="020B0604020202020204"/>
                      </a:endParaRPr>
                    </a:p>
                    <a:p>
                      <a:pPr marL="339090"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chip size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2000"/>
                        </a:lnSpc>
                      </a:pPr>
                      <a:endParaRPr sz="600" dirty="0">
                        <a:latin typeface="Arial" panose="020B0604020202020204"/>
                        <a:ea typeface="Arial" panose="020B0604020202020204"/>
                        <a:cs typeface="Arial" panose="020B0604020202020204"/>
                      </a:endParaRPr>
                    </a:p>
                    <a:p>
                      <a:pPr marL="100330" algn="l" rtl="0" eaLnBrk="0">
                        <a:lnSpc>
                          <a:spcPct val="73000"/>
                        </a:lnSpc>
                        <a:spcBef>
                          <a:spcPts val="0"/>
                        </a:spcBef>
                      </a:pPr>
                      <a:r>
                        <a:rPr sz="700" kern="0" spc="-10" dirty="0">
                          <a:solidFill>
                            <a:srgbClr val="0D0D0D">
                              <a:alpha val="100000"/>
                            </a:srgbClr>
                          </a:solidFill>
                          <a:latin typeface="Segoe UI Light" panose="020B0502040204020203"/>
                          <a:ea typeface="Segoe UI Light" panose="020B0502040204020203"/>
                          <a:cs typeface="Segoe UI Light" panose="020B0502040204020203"/>
                        </a:rPr>
                        <a:t>98umx98um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8000"/>
                        </a:lnSpc>
                      </a:pPr>
                      <a:endParaRPr sz="400" dirty="0">
                        <a:latin typeface="Arial" panose="020B0604020202020204"/>
                        <a:ea typeface="Arial" panose="020B0604020202020204"/>
                        <a:cs typeface="Arial" panose="020B0604020202020204"/>
                      </a:endParaRPr>
                    </a:p>
                    <a:p>
                      <a:pPr marL="401320" algn="l" rtl="0" eaLnBrk="0">
                        <a:lnSpc>
                          <a:spcPct val="87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Incision width:</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2000"/>
                        </a:lnSpc>
                      </a:pPr>
                      <a:endParaRPr sz="600" dirty="0">
                        <a:latin typeface="Arial" panose="020B0604020202020204"/>
                        <a:ea typeface="Arial" panose="020B0604020202020204"/>
                        <a:cs typeface="Arial" panose="020B0604020202020204"/>
                      </a:endParaRPr>
                    </a:p>
                    <a:p>
                      <a:pPr marL="109855" algn="l" rtl="0" eaLnBrk="0">
                        <a:lnSpc>
                          <a:spcPct val="73000"/>
                        </a:lnSpc>
                        <a:spcBef>
                          <a:spcPts val="0"/>
                        </a:spcBef>
                      </a:pPr>
                      <a:r>
                        <a:rPr sz="700" kern="0" spc="-40" dirty="0">
                          <a:solidFill>
                            <a:srgbClr val="0D0D0D">
                              <a:alpha val="100000"/>
                            </a:srgbClr>
                          </a:solidFill>
                          <a:latin typeface="Segoe UI Light" panose="020B0502040204020203"/>
                          <a:ea typeface="Segoe UI Light" panose="020B0502040204020203"/>
                          <a:cs typeface="Segoe UI Light" panose="020B0502040204020203"/>
                        </a:rPr>
                        <a:t>≤20um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134">
                <a:tc>
                  <a:txBody>
                    <a:bodyPr/>
                    <a:lstStyle/>
                    <a:p>
                      <a:pPr algn="l" rtl="0" eaLnBrk="0">
                        <a:lnSpc>
                          <a:spcPct val="113000"/>
                        </a:lnSpc>
                      </a:pPr>
                      <a:endParaRPr sz="400" dirty="0">
                        <a:latin typeface="Arial" panose="020B0604020202020204"/>
                        <a:ea typeface="Arial" panose="020B0604020202020204"/>
                        <a:cs typeface="Arial" panose="020B0604020202020204"/>
                      </a:endParaRPr>
                    </a:p>
                    <a:p>
                      <a:pPr marL="338455"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feed velocity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2000"/>
                        </a:lnSpc>
                      </a:pPr>
                      <a:endParaRPr sz="600" dirty="0">
                        <a:latin typeface="Arial" panose="020B0604020202020204"/>
                        <a:ea typeface="Arial" panose="020B0604020202020204"/>
                        <a:cs typeface="Arial" panose="020B0604020202020204"/>
                      </a:endParaRPr>
                    </a:p>
                    <a:p>
                      <a:pPr marL="99695" algn="l" rtl="0" eaLnBrk="0">
                        <a:lnSpc>
                          <a:spcPct val="74000"/>
                        </a:lnSpc>
                        <a:spcBef>
                          <a:spcPts val="5"/>
                        </a:spcBef>
                      </a:pPr>
                      <a:r>
                        <a:rPr sz="700" kern="0" spc="-20" dirty="0">
                          <a:solidFill>
                            <a:srgbClr val="0D0D0D">
                              <a:alpha val="100000"/>
                            </a:srgbClr>
                          </a:solidFill>
                          <a:latin typeface="Segoe UI Light" panose="020B0502040204020203"/>
                          <a:ea typeface="Segoe UI Light" panose="020B0502040204020203"/>
                          <a:cs typeface="Segoe UI Light" panose="020B0502040204020203"/>
                        </a:rPr>
                        <a:t>20-50mm/s</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3000"/>
                        </a:lnSpc>
                      </a:pPr>
                      <a:endParaRPr sz="400" dirty="0">
                        <a:latin typeface="Arial" panose="020B0604020202020204"/>
                        <a:ea typeface="Arial" panose="020B0604020202020204"/>
                        <a:cs typeface="Arial" panose="020B0604020202020204"/>
                      </a:endParaRPr>
                    </a:p>
                    <a:p>
                      <a:pPr marL="402590" algn="l" rtl="0" eaLnBrk="0">
                        <a:lnSpc>
                          <a:spcPct val="86000"/>
                        </a:lnSpc>
                        <a:spcBef>
                          <a:spcPts val="0"/>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main shaft speed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6000"/>
                        </a:lnSpc>
                      </a:pPr>
                      <a:endParaRPr sz="500" dirty="0">
                        <a:latin typeface="Arial" panose="020B0604020202020204"/>
                        <a:ea typeface="Arial" panose="020B0604020202020204"/>
                        <a:cs typeface="Arial" panose="020B0604020202020204"/>
                      </a:endParaRPr>
                    </a:p>
                    <a:p>
                      <a:pPr marL="95885" algn="l" rtl="0" eaLnBrk="0">
                        <a:lnSpc>
                          <a:spcPct val="83000"/>
                        </a:lnSpc>
                        <a:spcBef>
                          <a:spcPts val="5"/>
                        </a:spcBef>
                      </a:pPr>
                      <a:r>
                        <a:rPr sz="700" kern="0" spc="-10" dirty="0">
                          <a:solidFill>
                            <a:srgbClr val="0D0D0D">
                              <a:alpha val="100000"/>
                            </a:srgbClr>
                          </a:solidFill>
                          <a:latin typeface="Segoe UI Light" panose="020B0502040204020203"/>
                          <a:ea typeface="Segoe UI Light" panose="020B0502040204020203"/>
                          <a:cs typeface="Segoe UI Light" panose="020B0502040204020203"/>
                        </a:rPr>
                        <a:t>40krpm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40" name="picture 540"/>
          <p:cNvPicPr>
            <a:picLocks noChangeAspect="1"/>
          </p:cNvPicPr>
          <p:nvPr/>
        </p:nvPicPr>
        <p:blipFill>
          <a:blip r:embed="rId2"/>
          <a:stretch>
            <a:fillRect/>
          </a:stretch>
        </p:blipFill>
        <p:spPr>
          <a:xfrm rot="21600000">
            <a:off x="346075" y="2073242"/>
            <a:ext cx="2582367" cy="1938878"/>
          </a:xfrm>
          <a:prstGeom prst="rect">
            <a:avLst/>
          </a:prstGeom>
        </p:spPr>
      </p:pic>
      <p:pic>
        <p:nvPicPr>
          <p:cNvPr id="542" name="picture 542"/>
          <p:cNvPicPr>
            <a:picLocks noChangeAspect="1"/>
          </p:cNvPicPr>
          <p:nvPr/>
        </p:nvPicPr>
        <p:blipFill>
          <a:blip r:embed="rId3"/>
          <a:stretch>
            <a:fillRect/>
          </a:stretch>
        </p:blipFill>
        <p:spPr>
          <a:xfrm rot="21600000">
            <a:off x="3059988" y="2079514"/>
            <a:ext cx="2583052" cy="1932606"/>
          </a:xfrm>
          <a:prstGeom prst="rect">
            <a:avLst/>
          </a:prstGeom>
        </p:spPr>
      </p:pic>
      <p:sp>
        <p:nvSpPr>
          <p:cNvPr id="544" name="textbox 544"/>
          <p:cNvSpPr/>
          <p:nvPr/>
        </p:nvSpPr>
        <p:spPr>
          <a:xfrm>
            <a:off x="293686" y="166685"/>
            <a:ext cx="2898139" cy="618490"/>
          </a:xfrm>
          <a:prstGeom prst="rect">
            <a:avLst/>
          </a:prstGeom>
          <a:noFill/>
          <a:ln w="0" cap="flat">
            <a:noFill/>
            <a:prstDash val="solid"/>
            <a:miter lim="0"/>
          </a:ln>
        </p:spPr>
        <p:txBody>
          <a:bodyPr vert="horz" wrap="square" lIns="0" tIns="0" rIns="0" bIns="0"/>
          <a:lstStyle/>
          <a:p>
            <a:pPr algn="l" rtl="0" eaLnBrk="0">
              <a:lnSpc>
                <a:spcPct val="107000"/>
              </a:lnSpc>
            </a:pPr>
            <a:endParaRPr sz="600" dirty="0">
              <a:latin typeface="Arial" panose="020B0604020202020204"/>
              <a:ea typeface="Arial" panose="020B0604020202020204"/>
              <a:cs typeface="Arial" panose="020B0604020202020204"/>
            </a:endParaRPr>
          </a:p>
          <a:p>
            <a:pPr marL="742950" algn="l" rtl="0" eaLnBrk="0">
              <a:lnSpc>
                <a:spcPct val="86000"/>
              </a:lnSpc>
              <a:spcBef>
                <a:spcPts val="5"/>
              </a:spcBef>
              <a:tabLst>
                <a:tab pos="957580" algn="l"/>
              </a:tabLst>
            </a:pPr>
            <a:r>
              <a:rPr sz="1600" b="1" kern="0" spc="-30" dirty="0">
                <a:solidFill>
                  <a:srgbClr val="000000">
                    <a:alpha val="100000"/>
                  </a:srgbClr>
                </a:solidFill>
                <a:latin typeface="Segoe UI Light" panose="020B0502040204020203"/>
                <a:ea typeface="Segoe UI Light" panose="020B0502040204020203"/>
                <a:cs typeface="Segoe UI Light" panose="020B0502040204020203"/>
              </a:rPr>
              <a:t>4.</a:t>
            </a:r>
            <a:r>
              <a:rPr sz="1600" b="1"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application case</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58" name="group 58"/>
          <p:cNvGrpSpPr/>
          <p:nvPr/>
        </p:nvGrpSpPr>
        <p:grpSpPr>
          <a:xfrm rot="21600000">
            <a:off x="306386" y="179385"/>
            <a:ext cx="730252" cy="564311"/>
            <a:chOff x="0" y="0"/>
            <a:chExt cx="730252" cy="564311"/>
          </a:xfrm>
        </p:grpSpPr>
        <p:sp>
          <p:nvSpPr>
            <p:cNvPr id="546" name="path 546"/>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548" name="path 548"/>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pic>
        <p:nvPicPr>
          <p:cNvPr id="550" name="picture 550"/>
          <p:cNvPicPr>
            <a:picLocks noChangeAspect="1"/>
          </p:cNvPicPr>
          <p:nvPr/>
        </p:nvPicPr>
        <p:blipFill>
          <a:blip r:embed="rId4"/>
          <a:stretch>
            <a:fillRect/>
          </a:stretch>
        </p:blipFill>
        <p:spPr>
          <a:xfrm rot="21600000">
            <a:off x="0" y="6749884"/>
            <a:ext cx="12192000" cy="108115"/>
          </a:xfrm>
          <a:prstGeom prst="rect">
            <a:avLst/>
          </a:prstGeom>
        </p:spPr>
      </p:pic>
      <p:pic>
        <p:nvPicPr>
          <p:cNvPr id="552" name="picture 552" descr="C:/Users/Administrator/Desktop/101010.png101010"/>
          <p:cNvPicPr>
            <a:picLocks noChangeAspect="1"/>
          </p:cNvPicPr>
          <p:nvPr/>
        </p:nvPicPr>
        <p:blipFill>
          <a:blip r:embed="rId5"/>
          <a:srcRect l="-67874" t="-6281" r="-12900" b="-16094"/>
          <a:stretch>
            <a:fillRect/>
          </a:stretch>
        </p:blipFill>
        <p:spPr>
          <a:xfrm rot="21600000">
            <a:off x="7928610" y="55245"/>
            <a:ext cx="4178300" cy="791845"/>
          </a:xfrm>
          <a:prstGeom prst="rect">
            <a:avLst/>
          </a:prstGeom>
        </p:spPr>
      </p:pic>
      <p:sp>
        <p:nvSpPr>
          <p:cNvPr id="554" name="textbox 554"/>
          <p:cNvSpPr/>
          <p:nvPr/>
        </p:nvSpPr>
        <p:spPr>
          <a:xfrm>
            <a:off x="505904" y="1104865"/>
            <a:ext cx="3413759" cy="279400"/>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93000"/>
              </a:lnSpc>
              <a:tabLst>
                <a:tab pos="196850" algn="l"/>
              </a:tabLst>
            </a:pPr>
            <a:r>
              <a:rPr sz="900" kern="0" spc="-10" dirty="0">
                <a:solidFill>
                  <a:srgbClr val="000000">
                    <a:alpha val="100000"/>
                  </a:srgbClr>
                </a:solidFill>
                <a:latin typeface="Segoe UI Light" panose="020B0502040204020203"/>
                <a:ea typeface="Segoe UI Light" panose="020B0502040204020203"/>
                <a:cs typeface="Segoe UI Light" panose="020B0502040204020203"/>
              </a:rPr>
              <a:t>Case of HD25 series wafer dicing</a:t>
            </a:r>
            <a:endParaRPr sz="1800" dirty="0">
              <a:latin typeface="微软雅黑 Light" panose="020B0502040204020203" charset="-122"/>
              <a:ea typeface="微软雅黑 Light" panose="020B0502040204020203" charset="-122"/>
              <a:cs typeface="微软雅黑 Light" panose="020B0502040204020203" charset="-122"/>
            </a:endParaRPr>
          </a:p>
        </p:txBody>
      </p:sp>
      <p:pic>
        <p:nvPicPr>
          <p:cNvPr id="556" name="picture 556"/>
          <p:cNvPicPr>
            <a:picLocks noChangeAspect="1"/>
          </p:cNvPicPr>
          <p:nvPr/>
        </p:nvPicPr>
        <p:blipFill>
          <a:blip r:embed="rId6"/>
          <a:stretch>
            <a:fillRect/>
          </a:stretch>
        </p:blipFill>
        <p:spPr>
          <a:xfrm rot="21600000">
            <a:off x="518604" y="1117565"/>
            <a:ext cx="184480" cy="253746"/>
          </a:xfrm>
          <a:prstGeom prst="rect">
            <a:avLst/>
          </a:prstGeom>
        </p:spPr>
      </p:pic>
      <p:sp>
        <p:nvSpPr>
          <p:cNvPr id="558" name="textbox 558"/>
          <p:cNvSpPr/>
          <p:nvPr/>
        </p:nvSpPr>
        <p:spPr>
          <a:xfrm>
            <a:off x="9907834" y="1721711"/>
            <a:ext cx="1692910" cy="208279"/>
          </a:xfrm>
          <a:prstGeom prst="rect">
            <a:avLst/>
          </a:prstGeom>
          <a:noFill/>
          <a:ln w="0" cap="flat">
            <a:noFill/>
            <a:prstDash val="solid"/>
            <a:miter lim="0"/>
          </a:ln>
        </p:spPr>
        <p:txBody>
          <a:bodyPr vert="horz" wrap="square" lIns="0" tIns="0" rIns="0" bIns="0"/>
          <a:lstStyle/>
          <a:p>
            <a:pPr algn="l" rtl="0" eaLnBrk="0">
              <a:lnSpc>
                <a:spcPct val="77000"/>
              </a:lnSpc>
            </a:pPr>
            <a:endParaRPr sz="100" dirty="0">
              <a:latin typeface="Arial" panose="020B0604020202020204"/>
              <a:ea typeface="Arial" panose="020B0604020202020204"/>
              <a:cs typeface="Arial" panose="020B0604020202020204"/>
            </a:endParaRPr>
          </a:p>
          <a:p>
            <a:pPr marL="12700" algn="l" rtl="0" eaLnBrk="0">
              <a:lnSpc>
                <a:spcPct val="86000"/>
              </a:lnSpc>
            </a:pPr>
            <a:r>
              <a:rPr sz="700" kern="0" spc="-1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-Oxide wafer dicing case</a:t>
            </a:r>
            <a:endParaRPr sz="1400" dirty="0">
              <a:latin typeface="微软雅黑 Light" panose="020B0502040204020203" charset="-122"/>
              <a:ea typeface="微软雅黑 Light" panose="020B0502040204020203" charset="-122"/>
              <a:cs typeface="微软雅黑 Light" panose="020B0502040204020203" charset="-122"/>
            </a:endParaRPr>
          </a:p>
        </p:txBody>
      </p:sp>
      <p:sp>
        <p:nvSpPr>
          <p:cNvPr id="560" name="textbox 560"/>
          <p:cNvSpPr/>
          <p:nvPr/>
        </p:nvSpPr>
        <p:spPr>
          <a:xfrm>
            <a:off x="4081977" y="1735085"/>
            <a:ext cx="1602739" cy="207009"/>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85000"/>
              </a:lnSpc>
            </a:pPr>
            <a:r>
              <a:rPr sz="700" kern="0" spc="-1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-Cutting conditions for the smallest die</a:t>
            </a:r>
            <a:endParaRPr sz="1400" dirty="0">
              <a:latin typeface="微软雅黑 Light" panose="020B0502040204020203" charset="-122"/>
              <a:ea typeface="微软雅黑 Light" panose="020B0502040204020203" charset="-122"/>
              <a:cs typeface="微软雅黑 Light" panose="020B0502040204020203" charset="-122"/>
            </a:endParaRPr>
          </a:p>
        </p:txBody>
      </p:sp>
      <p:sp>
        <p:nvSpPr>
          <p:cNvPr id="562" name="textbox 562"/>
          <p:cNvSpPr/>
          <p:nvPr/>
        </p:nvSpPr>
        <p:spPr>
          <a:xfrm>
            <a:off x="2277017" y="2054110"/>
            <a:ext cx="638809" cy="288925"/>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103000"/>
              </a:lnSpc>
            </a:pPr>
            <a:endParaRPr sz="300" dirty="0">
              <a:latin typeface="Arial" panose="020B0604020202020204"/>
              <a:ea typeface="Arial" panose="020B0604020202020204"/>
              <a:cs typeface="Arial" panose="020B0604020202020204"/>
            </a:endParaRPr>
          </a:p>
          <a:p>
            <a:pPr marL="129540" algn="l" rtl="0" eaLnBrk="0">
              <a:lnSpc>
                <a:spcPct val="87000"/>
              </a:lnSpc>
            </a:pPr>
            <a:r>
              <a:rPr sz="8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front</a:t>
            </a:r>
            <a:endParaRPr sz="1600" dirty="0">
              <a:latin typeface="宋体" panose="02010600030101010101" pitchFamily="2" charset="-122"/>
              <a:ea typeface="宋体" panose="02010600030101010101" pitchFamily="2" charset="-122"/>
              <a:cs typeface="宋体" panose="02010600030101010101" pitchFamily="2" charset="-122"/>
            </a:endParaRPr>
          </a:p>
        </p:txBody>
      </p:sp>
      <p:sp>
        <p:nvSpPr>
          <p:cNvPr id="564" name="textbox 564"/>
          <p:cNvSpPr/>
          <p:nvPr/>
        </p:nvSpPr>
        <p:spPr>
          <a:xfrm>
            <a:off x="5014262" y="2054110"/>
            <a:ext cx="629284" cy="288925"/>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103000"/>
              </a:lnSpc>
            </a:pPr>
            <a:endParaRPr sz="300" dirty="0">
              <a:latin typeface="Arial" panose="020B0604020202020204"/>
              <a:ea typeface="Arial" panose="020B0604020202020204"/>
              <a:cs typeface="Arial" panose="020B0604020202020204"/>
            </a:endParaRPr>
          </a:p>
          <a:p>
            <a:pPr marL="125730" algn="l" rtl="0" eaLnBrk="0">
              <a:lnSpc>
                <a:spcPct val="87000"/>
              </a:lnSpc>
            </a:pPr>
            <a:r>
              <a:rPr sz="8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the back</a:t>
            </a:r>
            <a:endParaRPr sz="1600" dirty="0">
              <a:latin typeface="宋体" panose="02010600030101010101" pitchFamily="2" charset="-122"/>
              <a:ea typeface="宋体" panose="02010600030101010101" pitchFamily="2" charset="-122"/>
              <a:cs typeface="宋体" panose="02010600030101010101" pitchFamily="2" charset="-122"/>
            </a:endParaRPr>
          </a:p>
        </p:txBody>
      </p:sp>
      <p:sp>
        <p:nvSpPr>
          <p:cNvPr id="566" name="path 566"/>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8" name="table 568"/>
          <p:cNvGraphicFramePr>
            <a:graphicFrameLocks noGrp="1"/>
          </p:cNvGraphicFramePr>
          <p:nvPr/>
        </p:nvGraphicFramePr>
        <p:xfrm>
          <a:off x="555421" y="1770392"/>
          <a:ext cx="11153775" cy="4625340"/>
        </p:xfrm>
        <a:graphic>
          <a:graphicData uri="http://schemas.openxmlformats.org/drawingml/2006/table">
            <a:tbl>
              <a:tblPr/>
              <a:tblGrid>
                <a:gridCol w="5833745"/>
                <a:gridCol w="5320029"/>
              </a:tblGrid>
              <a:tr h="462534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a:noFill/>
                    </a:lnR>
                    <a:lnT w="19050" cap="flat" cmpd="sng" algn="ctr">
                      <a:solidFill>
                        <a:srgbClr val="1D2380"/>
                      </a:solidFill>
                      <a:prstDash val="solid"/>
                      <a:round/>
                      <a:headEnd type="none" w="med" len="med"/>
                      <a:tailEnd type="none" w="med" len="med"/>
                    </a:lnT>
                    <a:lnB w="19050" cap="flat" cmpd="sng" algn="ctr">
                      <a:solidFill>
                        <a:srgbClr val="1D2380"/>
                      </a:solidFill>
                      <a:prstDash val="solid"/>
                      <a:round/>
                      <a:headEnd type="none" w="med" len="med"/>
                      <a:tailEnd type="none" w="med" len="med"/>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a:noFill/>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w="19050" cap="flat" cmpd="sng" algn="ctr">
                      <a:solidFill>
                        <a:srgbClr val="1D2380"/>
                      </a:solidFill>
                      <a:prstDash val="solid"/>
                      <a:round/>
                      <a:headEnd type="none" w="med" len="med"/>
                      <a:tailEnd type="none" w="med" len="med"/>
                    </a:lnB>
                  </a:tcPr>
                </a:tc>
              </a:tr>
            </a:tbl>
          </a:graphicData>
        </a:graphic>
      </p:graphicFrame>
      <p:graphicFrame>
        <p:nvGraphicFramePr>
          <p:cNvPr id="570" name="table 570"/>
          <p:cNvGraphicFramePr>
            <a:graphicFrameLocks noGrp="1"/>
          </p:cNvGraphicFramePr>
          <p:nvPr/>
        </p:nvGraphicFramePr>
        <p:xfrm>
          <a:off x="643997" y="4485777"/>
          <a:ext cx="5567045" cy="1693545"/>
        </p:xfrm>
        <a:graphic>
          <a:graphicData uri="http://schemas.openxmlformats.org/drawingml/2006/table">
            <a:tbl>
              <a:tblPr/>
              <a:tblGrid>
                <a:gridCol w="1176019"/>
                <a:gridCol w="1576705"/>
                <a:gridCol w="1324610"/>
                <a:gridCol w="1489710"/>
              </a:tblGrid>
              <a:tr h="375920">
                <a:tc gridSpan="4">
                  <a:txBody>
                    <a:bodyPr/>
                    <a:lstStyle/>
                    <a:p>
                      <a:pPr algn="l" rtl="0" eaLnBrk="0">
                        <a:lnSpc>
                          <a:spcPct val="101000"/>
                        </a:lnSpc>
                      </a:pPr>
                      <a:endParaRPr sz="700" dirty="0">
                        <a:latin typeface="Arial" panose="020B0604020202020204"/>
                        <a:ea typeface="Arial" panose="020B0604020202020204"/>
                        <a:cs typeface="Arial" panose="020B0604020202020204"/>
                      </a:endParaRPr>
                    </a:p>
                    <a:p>
                      <a:pPr marL="105410" algn="l" rtl="0" eaLnBrk="0">
                        <a:lnSpc>
                          <a:spcPct val="85000"/>
                        </a:lnSpc>
                      </a:pPr>
                      <a:r>
                        <a:rPr sz="700" b="1" kern="0" spc="-2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Blade specifications: HD25 BB 2000N50 and HD25 BE 2000N50</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6880">
                <a:tc>
                  <a:txBody>
                    <a:bodyPr/>
                    <a:lstStyle/>
                    <a:p>
                      <a:pPr algn="l" rtl="0" eaLnBrk="0">
                        <a:lnSpc>
                          <a:spcPct val="110000"/>
                        </a:lnSpc>
                      </a:pPr>
                      <a:endParaRPr sz="800" dirty="0">
                        <a:latin typeface="Arial" panose="020B0604020202020204"/>
                        <a:ea typeface="Arial" panose="020B0604020202020204"/>
                        <a:cs typeface="Arial" panose="020B0604020202020204"/>
                      </a:endParaRPr>
                    </a:p>
                    <a:p>
                      <a:pPr marL="110490" algn="l" rtl="0" eaLnBrk="0">
                        <a:lnSpc>
                          <a:spcPct val="86000"/>
                        </a:lnSpc>
                        <a:spcBef>
                          <a:spcPts val="0"/>
                        </a:spcBef>
                      </a:pPr>
                      <a:r>
                        <a:rPr sz="650" b="1" kern="0" spc="-6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Wafer type: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9000"/>
                        </a:lnSpc>
                      </a:pPr>
                      <a:endParaRPr sz="800" dirty="0">
                        <a:latin typeface="Arial" panose="020B0604020202020204"/>
                        <a:ea typeface="Arial" panose="020B0604020202020204"/>
                        <a:cs typeface="Arial" panose="020B0604020202020204"/>
                      </a:endParaRPr>
                    </a:p>
                    <a:p>
                      <a:pPr marL="103505" algn="l" rtl="0" eaLnBrk="0">
                        <a:lnSpc>
                          <a:spcPct val="86000"/>
                        </a:lnSpc>
                        <a:spcBef>
                          <a:spcPts val="0"/>
                        </a:spcBef>
                      </a:pPr>
                      <a:r>
                        <a:rPr sz="700" kern="0" spc="-40" dirty="0">
                          <a:solidFill>
                            <a:srgbClr val="0D0D0D">
                              <a:alpha val="100000"/>
                            </a:srgbClr>
                          </a:solidFill>
                          <a:latin typeface="Segoe UI Light" panose="020B0502040204020203"/>
                          <a:ea typeface="Segoe UI Light" panose="020B0502040204020203"/>
                          <a:cs typeface="Segoe UI Light" panose="020B0502040204020203"/>
                        </a:rPr>
                        <a:t>SiC, 6 inch, gold back</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0000"/>
                        </a:lnSpc>
                      </a:pPr>
                      <a:endParaRPr sz="800" dirty="0">
                        <a:latin typeface="Arial" panose="020B0604020202020204"/>
                        <a:ea typeface="Arial" panose="020B0604020202020204"/>
                        <a:cs typeface="Arial" panose="020B0604020202020204"/>
                      </a:endParaRPr>
                    </a:p>
                    <a:p>
                      <a:pPr marL="352425" algn="l" rtl="0" eaLnBrk="0">
                        <a:lnSpc>
                          <a:spcPct val="86000"/>
                        </a:lnSpc>
                        <a:spcBef>
                          <a:spcPts val="5"/>
                        </a:spcBef>
                      </a:pPr>
                      <a:r>
                        <a:rPr sz="650" b="1" kern="0" spc="-6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Wafer thickness:</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98425" algn="l" rtl="0" eaLnBrk="0">
                        <a:lnSpc>
                          <a:spcPct val="73000"/>
                        </a:lnSpc>
                      </a:pPr>
                      <a:r>
                        <a:rPr sz="700" kern="0" spc="-10" dirty="0">
                          <a:solidFill>
                            <a:srgbClr val="000000">
                              <a:alpha val="100000"/>
                            </a:srgbClr>
                          </a:solidFill>
                          <a:latin typeface="Segoe UI Light" panose="020B0502040204020203"/>
                          <a:ea typeface="Segoe UI Light" panose="020B0502040204020203"/>
                          <a:cs typeface="Segoe UI Light" panose="020B0502040204020203"/>
                        </a:rPr>
                        <a:t>180-380um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6880">
                <a:tc>
                  <a:txBody>
                    <a:bodyPr/>
                    <a:lstStyle/>
                    <a:p>
                      <a:pPr algn="l" rtl="0" eaLnBrk="0">
                        <a:lnSpc>
                          <a:spcPct val="109000"/>
                        </a:lnSpc>
                      </a:pPr>
                      <a:endParaRPr sz="8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102870" algn="l" rtl="0" eaLnBrk="0">
                        <a:lnSpc>
                          <a:spcPct val="86000"/>
                        </a:lnSpc>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chip size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95885" algn="l" rtl="0" eaLnBrk="0">
                        <a:lnSpc>
                          <a:spcPct val="72000"/>
                        </a:lnSpc>
                      </a:pPr>
                      <a:r>
                        <a:rPr sz="700" kern="0" spc="-20" dirty="0">
                          <a:solidFill>
                            <a:srgbClr val="0D0D0D">
                              <a:alpha val="100000"/>
                            </a:srgbClr>
                          </a:solidFill>
                          <a:latin typeface="Segoe UI Light" panose="020B0502040204020203"/>
                          <a:ea typeface="Segoe UI Light" panose="020B0502040204020203"/>
                          <a:cs typeface="Segoe UI Light" panose="020B0502040204020203"/>
                        </a:rPr>
                        <a:t>4.5x4.5  mm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8000"/>
                        </a:lnSpc>
                      </a:pPr>
                      <a:endParaRPr sz="800" dirty="0">
                        <a:latin typeface="Arial" panose="020B0604020202020204"/>
                        <a:ea typeface="Arial" panose="020B0604020202020204"/>
                        <a:cs typeface="Arial" panose="020B0604020202020204"/>
                      </a:endParaRPr>
                    </a:p>
                    <a:p>
                      <a:pPr marL="344170" algn="l" rtl="0" eaLnBrk="0">
                        <a:lnSpc>
                          <a:spcPct val="87000"/>
                        </a:lnSpc>
                        <a:spcBef>
                          <a:spcPts val="5"/>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Incision width:</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4000"/>
                        </a:lnSpc>
                      </a:pPr>
                      <a:endParaRPr sz="1000" dirty="0">
                        <a:latin typeface="Arial" panose="020B0604020202020204"/>
                        <a:ea typeface="Arial" panose="020B0604020202020204"/>
                        <a:cs typeface="Arial" panose="020B0604020202020204"/>
                      </a:endParaRPr>
                    </a:p>
                    <a:p>
                      <a:pPr marL="101600" algn="l" rtl="0" eaLnBrk="0">
                        <a:lnSpc>
                          <a:spcPct val="73000"/>
                        </a:lnSpc>
                        <a:spcBef>
                          <a:spcPts val="5"/>
                        </a:spcBef>
                      </a:pPr>
                      <a:r>
                        <a:rPr sz="700" kern="0" spc="-30" dirty="0">
                          <a:solidFill>
                            <a:srgbClr val="000000">
                              <a:alpha val="100000"/>
                            </a:srgbClr>
                          </a:solidFill>
                          <a:latin typeface="Segoe UI Light" panose="020B0502040204020203"/>
                          <a:ea typeface="Segoe UI Light" panose="020B0502040204020203"/>
                          <a:cs typeface="Segoe UI Light" panose="020B0502040204020203"/>
                        </a:rPr>
                        <a:t>60um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3865">
                <a:tc>
                  <a:txBody>
                    <a:bodyPr/>
                    <a:lstStyle/>
                    <a:p>
                      <a:pPr algn="l" rtl="0" eaLnBrk="0">
                        <a:lnSpc>
                          <a:spcPct val="110000"/>
                        </a:lnSpc>
                      </a:pPr>
                      <a:endParaRPr sz="8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102235" algn="l" rtl="0" eaLnBrk="0">
                        <a:lnSpc>
                          <a:spcPct val="86000"/>
                        </a:lnSpc>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feed velocity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000"/>
                        </a:lnSpc>
                      </a:pPr>
                      <a:endParaRPr sz="100" dirty="0">
                        <a:latin typeface="Arial" panose="020B0604020202020204"/>
                        <a:ea typeface="Arial" panose="020B0604020202020204"/>
                        <a:cs typeface="Arial" panose="020B0604020202020204"/>
                      </a:endParaRPr>
                    </a:p>
                    <a:p>
                      <a:pPr marL="105410" algn="l" rtl="0" eaLnBrk="0">
                        <a:lnSpc>
                          <a:spcPct val="74000"/>
                        </a:lnSpc>
                      </a:pPr>
                      <a:r>
                        <a:rPr sz="700" kern="0" spc="-20" dirty="0">
                          <a:solidFill>
                            <a:srgbClr val="0D0D0D">
                              <a:alpha val="100000"/>
                            </a:srgbClr>
                          </a:solidFill>
                          <a:latin typeface="Segoe UI Light" panose="020B0502040204020203"/>
                          <a:ea typeface="Segoe UI Light" panose="020B0502040204020203"/>
                          <a:cs typeface="Segoe UI Light" panose="020B0502040204020203"/>
                        </a:rPr>
                        <a:t>5-6mm/s</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0000"/>
                        </a:lnSpc>
                      </a:pPr>
                      <a:endParaRPr sz="800" dirty="0">
                        <a:latin typeface="Arial" panose="020B0604020202020204"/>
                        <a:ea typeface="Arial" panose="020B0604020202020204"/>
                        <a:cs typeface="Arial" panose="020B0604020202020204"/>
                      </a:endParaRPr>
                    </a:p>
                    <a:p>
                      <a:pPr algn="l" rtl="0" eaLnBrk="0">
                        <a:lnSpc>
                          <a:spcPct val="6000"/>
                        </a:lnSpc>
                      </a:pPr>
                      <a:endParaRPr sz="100" dirty="0">
                        <a:latin typeface="Arial" panose="020B0604020202020204"/>
                        <a:ea typeface="Arial" panose="020B0604020202020204"/>
                        <a:cs typeface="Arial" panose="020B0604020202020204"/>
                      </a:endParaRPr>
                    </a:p>
                    <a:p>
                      <a:pPr marL="345440" algn="l" rtl="0" eaLnBrk="0">
                        <a:lnSpc>
                          <a:spcPct val="86000"/>
                        </a:lnSpc>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main shaft speed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6000"/>
                        </a:lnSpc>
                      </a:pPr>
                      <a:endParaRPr sz="1000" dirty="0">
                        <a:latin typeface="Arial" panose="020B0604020202020204"/>
                        <a:ea typeface="Arial" panose="020B0604020202020204"/>
                        <a:cs typeface="Arial" panose="020B0604020202020204"/>
                      </a:endParaRPr>
                    </a:p>
                    <a:p>
                      <a:pPr marL="95250" algn="l" rtl="0" eaLnBrk="0">
                        <a:lnSpc>
                          <a:spcPct val="80000"/>
                        </a:lnSpc>
                        <a:spcBef>
                          <a:spcPts val="5"/>
                        </a:spcBef>
                      </a:pPr>
                      <a:r>
                        <a:rPr sz="700" kern="0" spc="-20" dirty="0">
                          <a:solidFill>
                            <a:srgbClr val="000000">
                              <a:alpha val="100000"/>
                            </a:srgbClr>
                          </a:solidFill>
                          <a:latin typeface="Segoe UI Light" panose="020B0502040204020203"/>
                          <a:ea typeface="Segoe UI Light" panose="020B0502040204020203"/>
                          <a:cs typeface="Segoe UI Light" panose="020B0502040204020203"/>
                        </a:rPr>
                        <a:t>45-55K  rpm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72" name="table 572"/>
          <p:cNvGraphicFramePr>
            <a:graphicFrameLocks noGrp="1"/>
          </p:cNvGraphicFramePr>
          <p:nvPr/>
        </p:nvGraphicFramePr>
        <p:xfrm>
          <a:off x="6549720" y="4482604"/>
          <a:ext cx="4918709" cy="1699895"/>
        </p:xfrm>
        <a:graphic>
          <a:graphicData uri="http://schemas.openxmlformats.org/drawingml/2006/table">
            <a:tbl>
              <a:tblPr/>
              <a:tblGrid>
                <a:gridCol w="4918709"/>
              </a:tblGrid>
              <a:tr h="1680845">
                <a:tc>
                  <a:txBody>
                    <a:bodyPr/>
                    <a:lstStyle/>
                    <a:p>
                      <a:pPr algn="l" rtl="0" eaLnBrk="0">
                        <a:lnSpc>
                          <a:spcPct val="199000"/>
                        </a:lnSpc>
                      </a:pPr>
                      <a:endParaRPr sz="1000" dirty="0">
                        <a:latin typeface="Arial" panose="020B0604020202020204"/>
                        <a:ea typeface="Arial" panose="020B0604020202020204"/>
                        <a:cs typeface="Arial" panose="020B0604020202020204"/>
                      </a:endParaRPr>
                    </a:p>
                    <a:p>
                      <a:pPr marL="305435" algn="l" rtl="0" eaLnBrk="0">
                        <a:lnSpc>
                          <a:spcPct val="93000"/>
                        </a:lnSpc>
                        <a:spcBef>
                          <a:spcPts val="5"/>
                        </a:spcBef>
                      </a:pPr>
                      <a:r>
                        <a:rPr sz="700" b="1" kern="0" spc="30" dirty="0">
                          <a:solidFill>
                            <a:srgbClr val="0D0D0D">
                              <a:alpha val="100000"/>
                            </a:srgbClr>
                          </a:solidFill>
                          <a:latin typeface="Wingdings" panose="05000000000000000000"/>
                          <a:ea typeface="Wingdings" panose="05000000000000000000"/>
                          <a:cs typeface="Wingdings" panose="05000000000000000000"/>
                        </a:rPr>
                        <a:t>n</a:t>
                      </a:r>
                      <a:r>
                        <a:rPr sz="700" b="1" kern="0" spc="3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Sharpening process</a:t>
                      </a:r>
                      <a:endParaRPr sz="1400" dirty="0">
                        <a:latin typeface="微软雅黑 Light" panose="020B0502040204020203" charset="-122"/>
                        <a:ea typeface="微软雅黑 Light" panose="020B0502040204020203" charset="-122"/>
                        <a:cs typeface="微软雅黑 Light" panose="020B0502040204020203" charset="-122"/>
                      </a:endParaRPr>
                    </a:p>
                    <a:p>
                      <a:pPr marL="298450" algn="l" rtl="0" eaLnBrk="0">
                        <a:lnSpc>
                          <a:spcPct val="81000"/>
                        </a:lnSpc>
                        <a:spcBef>
                          <a:spcPts val="710"/>
                        </a:spcBef>
                      </a:pPr>
                      <a:r>
                        <a:rPr sz="700" kern="0" spc="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The mid-cutting process can greatly improve</a:t>
                      </a:r>
                      <a:endParaRPr sz="1400" dirty="0">
                        <a:latin typeface="微软雅黑 Light" panose="020B0502040204020203" charset="-122"/>
                        <a:ea typeface="微软雅黑 Light" panose="020B0502040204020203" charset="-122"/>
                        <a:cs typeface="微软雅黑 Light" panose="020B0502040204020203" charset="-122"/>
                      </a:endParaRPr>
                    </a:p>
                    <a:p>
                      <a:pPr marL="295910" algn="l" rtl="0" eaLnBrk="0">
                        <a:lnSpc>
                          <a:spcPts val="2185"/>
                        </a:lnSpc>
                      </a:pPr>
                      <a:r>
                        <a:rPr sz="700" kern="0" spc="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The crack shown in the right image has a stable crack of 20 μm.</a:t>
                      </a:r>
                      <a:endParaRPr sz="1400" dirty="0">
                        <a:latin typeface="Segoe UI Light" panose="020B0502040204020203"/>
                        <a:ea typeface="Segoe UI Light" panose="020B0502040204020203"/>
                        <a:cs typeface="Segoe UI Light" panose="020B0502040204020203"/>
                      </a:endParaRPr>
                    </a:p>
                    <a:p>
                      <a:pPr marL="302895" algn="l" rtl="0" eaLnBrk="0">
                        <a:lnSpc>
                          <a:spcPts val="2175"/>
                        </a:lnSpc>
                      </a:pPr>
                      <a:r>
                        <a:rPr sz="600" kern="0" spc="-4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below 。</a:t>
                      </a:r>
                      <a:endParaRPr sz="12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9050" cap="flat" cmpd="sng" algn="ctr">
                      <a:solidFill>
                        <a:srgbClr val="7F7F7F"/>
                      </a:solidFill>
                      <a:prstDash val="solid"/>
                      <a:round/>
                      <a:headEnd type="none" w="med" len="med"/>
                      <a:tailEnd type="none" w="med" len="med"/>
                    </a:lnL>
                    <a:lnR w="19050" cap="flat" cmpd="sng" algn="ctr">
                      <a:solidFill>
                        <a:srgbClr val="7F7F7F"/>
                      </a:solidFill>
                      <a:prstDash val="solid"/>
                      <a:round/>
                      <a:headEnd type="none" w="med" len="med"/>
                      <a:tailEnd type="none" w="med" len="med"/>
                    </a:lnR>
                    <a:lnT w="19050" cap="flat" cmpd="sng" algn="ctr">
                      <a:solidFill>
                        <a:srgbClr val="7F7F7F"/>
                      </a:solidFill>
                      <a:prstDash val="solid"/>
                      <a:round/>
                      <a:headEnd type="none" w="med" len="med"/>
                      <a:tailEnd type="none" w="med" len="med"/>
                    </a:lnT>
                    <a:lnB w="19050" cap="flat" cmpd="sng" algn="ctr">
                      <a:solidFill>
                        <a:srgbClr val="7F7F7F"/>
                      </a:solidFill>
                      <a:prstDash val="solid"/>
                      <a:round/>
                      <a:headEnd type="none" w="med" len="med"/>
                      <a:tailEnd type="none" w="med" len="med"/>
                    </a:lnB>
                  </a:tcPr>
                </a:tc>
              </a:tr>
            </a:tbl>
          </a:graphicData>
        </a:graphic>
      </p:graphicFrame>
      <p:pic>
        <p:nvPicPr>
          <p:cNvPr id="574" name="picture 574"/>
          <p:cNvPicPr>
            <a:picLocks noChangeAspect="1"/>
          </p:cNvPicPr>
          <p:nvPr/>
        </p:nvPicPr>
        <p:blipFill>
          <a:blip r:embed="rId1"/>
          <a:stretch>
            <a:fillRect/>
          </a:stretch>
        </p:blipFill>
        <p:spPr>
          <a:xfrm rot="21600000">
            <a:off x="3331212" y="1903018"/>
            <a:ext cx="2888015" cy="2281885"/>
          </a:xfrm>
          <a:prstGeom prst="rect">
            <a:avLst/>
          </a:prstGeom>
        </p:spPr>
      </p:pic>
      <p:graphicFrame>
        <p:nvGraphicFramePr>
          <p:cNvPr id="576" name="table 576"/>
          <p:cNvGraphicFramePr>
            <a:graphicFrameLocks noGrp="1"/>
          </p:cNvGraphicFramePr>
          <p:nvPr/>
        </p:nvGraphicFramePr>
        <p:xfrm>
          <a:off x="3321684" y="1887435"/>
          <a:ext cx="2907029" cy="2306954"/>
        </p:xfrm>
        <a:graphic>
          <a:graphicData uri="http://schemas.openxmlformats.org/drawingml/2006/table">
            <a:tbl>
              <a:tblPr/>
              <a:tblGrid>
                <a:gridCol w="2907029"/>
              </a:tblGrid>
              <a:tr h="2297429">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9525" cap="flat" cmpd="sng" algn="ctr">
                      <a:solidFill>
                        <a:srgbClr val="5B9BD5"/>
                      </a:solidFill>
                      <a:prstDash val="solid"/>
                      <a:round/>
                      <a:headEnd type="none" w="med" len="med"/>
                      <a:tailEnd type="none" w="med" len="med"/>
                    </a:lnL>
                    <a:lnR w="9525" cap="flat" cmpd="sng" algn="ctr">
                      <a:solidFill>
                        <a:srgbClr val="5B9BD5"/>
                      </a:solidFill>
                      <a:prstDash val="solid"/>
                      <a:round/>
                      <a:headEnd type="none" w="med" len="med"/>
                      <a:tailEnd type="none" w="med" len="med"/>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tcPr>
                </a:tc>
              </a:tr>
            </a:tbl>
          </a:graphicData>
        </a:graphic>
      </p:graphicFrame>
      <p:sp>
        <p:nvSpPr>
          <p:cNvPr id="578" name="textbox 578"/>
          <p:cNvSpPr/>
          <p:nvPr/>
        </p:nvSpPr>
        <p:spPr>
          <a:xfrm>
            <a:off x="505904" y="1104865"/>
            <a:ext cx="11221084" cy="576580"/>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93000"/>
              </a:lnSpc>
              <a:tabLst>
                <a:tab pos="196850" algn="l"/>
              </a:tabLst>
            </a:pPr>
            <a:r>
              <a:rPr sz="900" kern="0" spc="-10" dirty="0">
                <a:solidFill>
                  <a:srgbClr val="000000">
                    <a:alpha val="100000"/>
                  </a:srgbClr>
                </a:solidFill>
                <a:latin typeface="Segoe UI Light" panose="020B0502040204020203"/>
                <a:ea typeface="Segoe UI Light" panose="020B0502040204020203"/>
                <a:cs typeface="Segoe UI Light" panose="020B0502040204020203"/>
              </a:rPr>
              <a:t>Case of HD25 series wafer cutting</a:t>
            </a:r>
            <a:endParaRPr sz="1800" dirty="0">
              <a:latin typeface="微软雅黑 Light" panose="020B0502040204020203" charset="-122"/>
              <a:ea typeface="微软雅黑 Light" panose="020B0502040204020203" charset="-122"/>
              <a:cs typeface="微软雅黑 Light" panose="020B0502040204020203" charset="-122"/>
            </a:endParaRPr>
          </a:p>
          <a:p>
            <a:pPr algn="l" rtl="0" eaLnBrk="0">
              <a:lnSpc>
                <a:spcPct val="106000"/>
              </a:lnSpc>
            </a:pPr>
            <a:endParaRPr sz="700" dirty="0">
              <a:latin typeface="Arial" panose="020B0604020202020204"/>
              <a:ea typeface="Arial" panose="020B0604020202020204"/>
              <a:cs typeface="Arial" panose="020B0604020202020204"/>
            </a:endParaRPr>
          </a:p>
          <a:p>
            <a:pPr algn="r" rtl="0" eaLnBrk="0">
              <a:lnSpc>
                <a:spcPct val="86000"/>
              </a:lnSpc>
              <a:spcBef>
                <a:spcPts val="0"/>
              </a:spcBef>
            </a:pPr>
            <a:r>
              <a:rPr sz="700" kern="0" spc="-10" dirty="0">
                <a:solidFill>
                  <a:srgbClr val="0D0D0D">
                    <a:alpha val="100000"/>
                  </a:srgbClr>
                </a:solidFill>
                <a:latin typeface="Segoe UI Light" panose="020B0502040204020203"/>
                <a:ea typeface="Segoe UI Light" panose="020B0502040204020203"/>
                <a:cs typeface="Segoe UI Light" panose="020B0502040204020203"/>
              </a:rPr>
              <a:t>Cutting of SiC chips</a:t>
            </a:r>
            <a:endParaRPr sz="1400" dirty="0">
              <a:latin typeface="微软雅黑 Light" panose="020B0502040204020203" charset="-122"/>
              <a:ea typeface="微软雅黑 Light" panose="020B0502040204020203" charset="-122"/>
              <a:cs typeface="微软雅黑 Light" panose="020B0502040204020203" charset="-122"/>
            </a:endParaRPr>
          </a:p>
        </p:txBody>
      </p:sp>
      <p:pic>
        <p:nvPicPr>
          <p:cNvPr id="580" name="picture 580"/>
          <p:cNvPicPr>
            <a:picLocks noChangeAspect="1"/>
          </p:cNvPicPr>
          <p:nvPr/>
        </p:nvPicPr>
        <p:blipFill>
          <a:blip r:embed="rId2"/>
          <a:stretch>
            <a:fillRect/>
          </a:stretch>
        </p:blipFill>
        <p:spPr>
          <a:xfrm rot="21600000">
            <a:off x="518604" y="1117565"/>
            <a:ext cx="184480" cy="253746"/>
          </a:xfrm>
          <a:prstGeom prst="rect">
            <a:avLst/>
          </a:prstGeom>
        </p:spPr>
      </p:pic>
      <p:pic>
        <p:nvPicPr>
          <p:cNvPr id="582" name="picture 582"/>
          <p:cNvPicPr>
            <a:picLocks noChangeAspect="1"/>
          </p:cNvPicPr>
          <p:nvPr/>
        </p:nvPicPr>
        <p:blipFill>
          <a:blip r:embed="rId3"/>
          <a:stretch>
            <a:fillRect/>
          </a:stretch>
        </p:blipFill>
        <p:spPr>
          <a:xfrm rot="21600000">
            <a:off x="9107657" y="1875588"/>
            <a:ext cx="2351299" cy="2296793"/>
          </a:xfrm>
          <a:prstGeom prst="rect">
            <a:avLst/>
          </a:prstGeom>
        </p:spPr>
      </p:pic>
      <p:graphicFrame>
        <p:nvGraphicFramePr>
          <p:cNvPr id="584" name="table 584"/>
          <p:cNvGraphicFramePr>
            <a:graphicFrameLocks noGrp="1"/>
          </p:cNvGraphicFramePr>
          <p:nvPr/>
        </p:nvGraphicFramePr>
        <p:xfrm>
          <a:off x="9098127" y="1866061"/>
          <a:ext cx="2369819" cy="2315845"/>
        </p:xfrm>
        <a:graphic>
          <a:graphicData uri="http://schemas.openxmlformats.org/drawingml/2006/table">
            <a:tbl>
              <a:tblPr/>
              <a:tblGrid>
                <a:gridCol w="2369819"/>
              </a:tblGrid>
              <a:tr h="230632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9525" cap="flat" cmpd="sng" algn="ctr">
                      <a:solidFill>
                        <a:srgbClr val="5B9BD5"/>
                      </a:solidFill>
                      <a:prstDash val="solid"/>
                      <a:round/>
                      <a:headEnd type="none" w="med" len="med"/>
                      <a:tailEnd type="none" w="med" len="med"/>
                    </a:lnL>
                    <a:lnR w="9525" cap="flat" cmpd="sng" algn="ctr">
                      <a:solidFill>
                        <a:srgbClr val="5B9BD5"/>
                      </a:solidFill>
                      <a:prstDash val="solid"/>
                      <a:round/>
                      <a:headEnd type="none" w="med" len="med"/>
                      <a:tailEnd type="none" w="med" len="med"/>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tcPr>
                </a:tc>
              </a:tr>
            </a:tbl>
          </a:graphicData>
        </a:graphic>
      </p:graphicFrame>
      <p:pic>
        <p:nvPicPr>
          <p:cNvPr id="586" name="picture 586"/>
          <p:cNvPicPr>
            <a:picLocks noChangeAspect="1"/>
          </p:cNvPicPr>
          <p:nvPr/>
        </p:nvPicPr>
        <p:blipFill>
          <a:blip r:embed="rId4"/>
          <a:stretch>
            <a:fillRect/>
          </a:stretch>
        </p:blipFill>
        <p:spPr>
          <a:xfrm rot="21600000">
            <a:off x="688493" y="1881784"/>
            <a:ext cx="2290850" cy="2290858"/>
          </a:xfrm>
          <a:prstGeom prst="rect">
            <a:avLst/>
          </a:prstGeom>
        </p:spPr>
      </p:pic>
      <p:graphicFrame>
        <p:nvGraphicFramePr>
          <p:cNvPr id="588" name="table 588"/>
          <p:cNvGraphicFramePr>
            <a:graphicFrameLocks noGrp="1"/>
          </p:cNvGraphicFramePr>
          <p:nvPr/>
        </p:nvGraphicFramePr>
        <p:xfrm>
          <a:off x="678967" y="1864220"/>
          <a:ext cx="2316479" cy="2317750"/>
        </p:xfrm>
        <a:graphic>
          <a:graphicData uri="http://schemas.openxmlformats.org/drawingml/2006/table">
            <a:tbl>
              <a:tblPr/>
              <a:tblGrid>
                <a:gridCol w="2316479"/>
              </a:tblGrid>
              <a:tr h="230822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9525" cap="flat" cmpd="sng" algn="ctr">
                      <a:solidFill>
                        <a:srgbClr val="5B9BD5"/>
                      </a:solidFill>
                      <a:prstDash val="solid"/>
                      <a:round/>
                      <a:headEnd type="none" w="med" len="med"/>
                      <a:tailEnd type="none" w="med" len="med"/>
                    </a:lnL>
                    <a:lnR w="9525" cap="flat" cmpd="sng" algn="ctr">
                      <a:solidFill>
                        <a:srgbClr val="5B9BD5"/>
                      </a:solidFill>
                      <a:prstDash val="solid"/>
                      <a:round/>
                      <a:headEnd type="none" w="med" len="med"/>
                      <a:tailEnd type="none" w="med" len="med"/>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tcPr>
                </a:tc>
              </a:tr>
            </a:tbl>
          </a:graphicData>
        </a:graphic>
      </p:graphicFrame>
      <p:pic>
        <p:nvPicPr>
          <p:cNvPr id="590" name="picture 590"/>
          <p:cNvPicPr>
            <a:picLocks noChangeAspect="1"/>
          </p:cNvPicPr>
          <p:nvPr/>
        </p:nvPicPr>
        <p:blipFill>
          <a:blip r:embed="rId5"/>
          <a:stretch>
            <a:fillRect/>
          </a:stretch>
        </p:blipFill>
        <p:spPr>
          <a:xfrm rot="21600000">
            <a:off x="6559246" y="1870824"/>
            <a:ext cx="2272676" cy="2300107"/>
          </a:xfrm>
          <a:prstGeom prst="rect">
            <a:avLst/>
          </a:prstGeom>
        </p:spPr>
      </p:pic>
      <p:graphicFrame>
        <p:nvGraphicFramePr>
          <p:cNvPr id="592" name="table 592"/>
          <p:cNvGraphicFramePr>
            <a:graphicFrameLocks noGrp="1"/>
          </p:cNvGraphicFramePr>
          <p:nvPr/>
        </p:nvGraphicFramePr>
        <p:xfrm>
          <a:off x="6549719" y="1870824"/>
          <a:ext cx="2286634" cy="2309495"/>
        </p:xfrm>
        <a:graphic>
          <a:graphicData uri="http://schemas.openxmlformats.org/drawingml/2006/table">
            <a:tbl>
              <a:tblPr/>
              <a:tblGrid>
                <a:gridCol w="2286634"/>
              </a:tblGrid>
              <a:tr h="2299970">
                <a:tc>
                  <a:txBody>
                    <a:bodyPr/>
                    <a:lstStyle/>
                    <a:p>
                      <a:pPr algn="l" rtl="0" eaLnBrk="0">
                        <a:lnSpc>
                          <a:spcPct val="106000"/>
                        </a:lnSpc>
                      </a:pPr>
                      <a:endParaRPr sz="200" dirty="0">
                        <a:latin typeface="Arial" panose="020B0604020202020204"/>
                        <a:ea typeface="Arial" panose="020B0604020202020204"/>
                        <a:cs typeface="Arial" panose="020B0604020202020204"/>
                      </a:endParaRPr>
                    </a:p>
                    <a:p>
                      <a:pPr marL="1803400" algn="l" rtl="0" eaLnBrk="0">
                        <a:lnSpc>
                          <a:spcPct val="85000"/>
                        </a:lnSpc>
                        <a:spcBef>
                          <a:spcPts val="0"/>
                        </a:spcBef>
                      </a:pPr>
                      <a:r>
                        <a:rPr sz="850" kern="0" spc="-2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back</a:t>
                      </a:r>
                      <a:endParaRPr sz="17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9525" cap="flat" cmpd="sng" algn="ctr">
                      <a:solidFill>
                        <a:srgbClr val="5B9BD5"/>
                      </a:solidFill>
                      <a:prstDash val="solid"/>
                      <a:round/>
                      <a:headEnd type="none" w="med" len="med"/>
                      <a:tailEnd type="none" w="med" len="med"/>
                    </a:lnL>
                    <a:lnR w="9525" cap="flat" cmpd="sng" algn="ctr">
                      <a:solidFill>
                        <a:srgbClr val="5B9BD5"/>
                      </a:solidFill>
                      <a:prstDash val="solid"/>
                      <a:round/>
                      <a:headEnd type="none" w="med" len="med"/>
                      <a:tailEnd type="none" w="med" len="med"/>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tcPr>
                </a:tc>
              </a:tr>
            </a:tbl>
          </a:graphicData>
        </a:graphic>
      </p:graphicFrame>
      <p:pic>
        <p:nvPicPr>
          <p:cNvPr id="594" name="picture 594"/>
          <p:cNvPicPr>
            <a:picLocks noChangeAspect="1"/>
          </p:cNvPicPr>
          <p:nvPr/>
        </p:nvPicPr>
        <p:blipFill>
          <a:blip r:embed="rId6"/>
          <a:stretch>
            <a:fillRect/>
          </a:stretch>
        </p:blipFill>
        <p:spPr>
          <a:xfrm rot="21600000">
            <a:off x="9854009" y="4527562"/>
            <a:ext cx="1533839" cy="1583994"/>
          </a:xfrm>
          <a:prstGeom prst="rect">
            <a:avLst/>
          </a:prstGeom>
        </p:spPr>
      </p:pic>
      <p:sp>
        <p:nvSpPr>
          <p:cNvPr id="596" name="textbox 596"/>
          <p:cNvSpPr/>
          <p:nvPr/>
        </p:nvSpPr>
        <p:spPr>
          <a:xfrm>
            <a:off x="293686" y="166685"/>
            <a:ext cx="2898139" cy="618490"/>
          </a:xfrm>
          <a:prstGeom prst="rect">
            <a:avLst/>
          </a:prstGeom>
          <a:noFill/>
          <a:ln w="0" cap="flat">
            <a:noFill/>
            <a:prstDash val="solid"/>
            <a:miter lim="0"/>
          </a:ln>
        </p:spPr>
        <p:txBody>
          <a:bodyPr vert="horz" wrap="square" lIns="0" tIns="0" rIns="0" bIns="0"/>
          <a:lstStyle/>
          <a:p>
            <a:pPr algn="l" rtl="0" eaLnBrk="0">
              <a:lnSpc>
                <a:spcPct val="107000"/>
              </a:lnSpc>
            </a:pPr>
            <a:endParaRPr sz="600" dirty="0">
              <a:latin typeface="Arial" panose="020B0604020202020204"/>
              <a:ea typeface="Arial" panose="020B0604020202020204"/>
              <a:cs typeface="Arial" panose="020B0604020202020204"/>
            </a:endParaRPr>
          </a:p>
          <a:p>
            <a:pPr marL="742950" algn="l" rtl="0" eaLnBrk="0">
              <a:lnSpc>
                <a:spcPct val="86000"/>
              </a:lnSpc>
              <a:spcBef>
                <a:spcPts val="5"/>
              </a:spcBef>
              <a:tabLst>
                <a:tab pos="957580" algn="l"/>
              </a:tabLst>
            </a:pPr>
            <a:r>
              <a:rPr sz="1600" b="1" kern="0" spc="-30" dirty="0">
                <a:solidFill>
                  <a:srgbClr val="000000">
                    <a:alpha val="100000"/>
                  </a:srgbClr>
                </a:solidFill>
                <a:latin typeface="Segoe UI Light" panose="020B0502040204020203"/>
                <a:ea typeface="Segoe UI Light" panose="020B0502040204020203"/>
                <a:cs typeface="Segoe UI Light" panose="020B0502040204020203"/>
              </a:rPr>
              <a:t>4.</a:t>
            </a:r>
            <a:r>
              <a:rPr sz="1600" b="1"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application case</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60" name="group 60"/>
          <p:cNvGrpSpPr/>
          <p:nvPr/>
        </p:nvGrpSpPr>
        <p:grpSpPr>
          <a:xfrm rot="21600000">
            <a:off x="306386" y="179385"/>
            <a:ext cx="730252" cy="564311"/>
            <a:chOff x="0" y="0"/>
            <a:chExt cx="730252" cy="564311"/>
          </a:xfrm>
        </p:grpSpPr>
        <p:sp>
          <p:nvSpPr>
            <p:cNvPr id="598" name="path 598"/>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600" name="path 600"/>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pic>
        <p:nvPicPr>
          <p:cNvPr id="602" name="picture 602"/>
          <p:cNvPicPr>
            <a:picLocks noChangeAspect="1"/>
          </p:cNvPicPr>
          <p:nvPr/>
        </p:nvPicPr>
        <p:blipFill>
          <a:blip r:embed="rId7"/>
          <a:stretch>
            <a:fillRect/>
          </a:stretch>
        </p:blipFill>
        <p:spPr>
          <a:xfrm rot="21600000">
            <a:off x="0" y="6749884"/>
            <a:ext cx="12192000" cy="108115"/>
          </a:xfrm>
          <a:prstGeom prst="rect">
            <a:avLst/>
          </a:prstGeom>
        </p:spPr>
      </p:pic>
      <p:pic>
        <p:nvPicPr>
          <p:cNvPr id="604" name="picture 604" descr="C:/Users/Administrator/Desktop/101010.png101010"/>
          <p:cNvPicPr>
            <a:picLocks noChangeAspect="1"/>
          </p:cNvPicPr>
          <p:nvPr/>
        </p:nvPicPr>
        <p:blipFill>
          <a:blip r:embed="rId8"/>
          <a:srcRect l="-41319" t="-6281" r="-12914" b="-3140"/>
          <a:stretch>
            <a:fillRect/>
          </a:stretch>
        </p:blipFill>
        <p:spPr>
          <a:xfrm rot="21600000">
            <a:off x="8545195" y="55245"/>
            <a:ext cx="3561715" cy="708025"/>
          </a:xfrm>
          <a:prstGeom prst="rect">
            <a:avLst/>
          </a:prstGeom>
        </p:spPr>
      </p:pic>
      <p:sp>
        <p:nvSpPr>
          <p:cNvPr id="606" name="textbox 606"/>
          <p:cNvSpPr/>
          <p:nvPr/>
        </p:nvSpPr>
        <p:spPr>
          <a:xfrm>
            <a:off x="5682259" y="1887435"/>
            <a:ext cx="538480" cy="271145"/>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107000"/>
              </a:lnSpc>
            </a:pPr>
            <a:endParaRPr sz="200" dirty="0">
              <a:latin typeface="Arial" panose="020B0604020202020204"/>
              <a:ea typeface="Arial" panose="020B0604020202020204"/>
              <a:cs typeface="Arial" panose="020B0604020202020204"/>
            </a:endParaRPr>
          </a:p>
          <a:p>
            <a:pPr marL="57150" algn="l" rtl="0" eaLnBrk="0">
              <a:lnSpc>
                <a:spcPct val="85000"/>
              </a:lnSpc>
              <a:spcBef>
                <a:spcPts val="0"/>
              </a:spcBef>
            </a:pPr>
            <a:r>
              <a:rPr sz="850" kern="0" spc="-2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side</a:t>
            </a:r>
            <a:endParaRPr sz="1700" dirty="0">
              <a:latin typeface="微软雅黑 Light" panose="020B0502040204020203" charset="-122"/>
              <a:ea typeface="微软雅黑 Light" panose="020B0502040204020203" charset="-122"/>
              <a:cs typeface="微软雅黑 Light" panose="020B0502040204020203" charset="-122"/>
            </a:endParaRPr>
          </a:p>
        </p:txBody>
      </p:sp>
      <p:sp>
        <p:nvSpPr>
          <p:cNvPr id="608" name="textbox 608"/>
          <p:cNvSpPr/>
          <p:nvPr/>
        </p:nvSpPr>
        <p:spPr>
          <a:xfrm>
            <a:off x="10925644" y="1877872"/>
            <a:ext cx="533400" cy="266700"/>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182000"/>
              </a:lnSpc>
            </a:pPr>
            <a:endParaRPr sz="100" dirty="0">
              <a:latin typeface="Arial" panose="020B0604020202020204"/>
              <a:ea typeface="Arial" panose="020B0604020202020204"/>
              <a:cs typeface="Arial" panose="020B0604020202020204"/>
            </a:endParaRPr>
          </a:p>
          <a:p>
            <a:pPr marL="59055" algn="l" rtl="0" eaLnBrk="0">
              <a:lnSpc>
                <a:spcPct val="85000"/>
              </a:lnSpc>
              <a:spcBef>
                <a:spcPts val="0"/>
              </a:spcBef>
            </a:pPr>
            <a:r>
              <a:rPr sz="850" kern="0" spc="-2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back</a:t>
            </a:r>
            <a:endParaRPr sz="1700" dirty="0">
              <a:latin typeface="微软雅黑 Light" panose="020B0502040204020203" charset="-122"/>
              <a:ea typeface="微软雅黑 Light" panose="020B0502040204020203" charset="-122"/>
              <a:cs typeface="微软雅黑 Light" panose="020B0502040204020203" charset="-122"/>
            </a:endParaRPr>
          </a:p>
        </p:txBody>
      </p:sp>
      <p:sp>
        <p:nvSpPr>
          <p:cNvPr id="610" name="textbox 610"/>
          <p:cNvSpPr/>
          <p:nvPr/>
        </p:nvSpPr>
        <p:spPr>
          <a:xfrm>
            <a:off x="2457868" y="1868982"/>
            <a:ext cx="533400" cy="266700"/>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131000"/>
              </a:lnSpc>
            </a:pPr>
            <a:endParaRPr sz="200" dirty="0">
              <a:latin typeface="Arial" panose="020B0604020202020204"/>
              <a:ea typeface="Arial" panose="020B0604020202020204"/>
              <a:cs typeface="Arial" panose="020B0604020202020204"/>
            </a:endParaRPr>
          </a:p>
          <a:p>
            <a:pPr marL="57785" algn="l" rtl="0" eaLnBrk="0">
              <a:lnSpc>
                <a:spcPct val="79000"/>
              </a:lnSpc>
              <a:spcBef>
                <a:spcPts val="0"/>
              </a:spcBef>
            </a:pPr>
            <a:r>
              <a:rPr sz="850" kern="0" spc="-2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front</a:t>
            </a:r>
            <a:endParaRPr sz="1700" dirty="0">
              <a:latin typeface="微软雅黑 Light" panose="020B0502040204020203" charset="-122"/>
              <a:ea typeface="微软雅黑 Light" panose="020B0502040204020203" charset="-122"/>
              <a:cs typeface="微软雅黑 Light" panose="020B0502040204020203" charset="-122"/>
            </a:endParaRPr>
          </a:p>
        </p:txBody>
      </p:sp>
      <p:sp>
        <p:nvSpPr>
          <p:cNvPr id="612" name="path 612"/>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 name="table 614"/>
          <p:cNvGraphicFramePr>
            <a:graphicFrameLocks noGrp="1"/>
          </p:cNvGraphicFramePr>
          <p:nvPr/>
        </p:nvGraphicFramePr>
        <p:xfrm>
          <a:off x="301904" y="2033473"/>
          <a:ext cx="5799454" cy="3860800"/>
        </p:xfrm>
        <a:graphic>
          <a:graphicData uri="http://schemas.openxmlformats.org/drawingml/2006/table">
            <a:tbl>
              <a:tblPr/>
              <a:tblGrid>
                <a:gridCol w="2967989"/>
                <a:gridCol w="2831464"/>
              </a:tblGrid>
              <a:tr h="2205989">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a:noFill/>
                    </a:lnR>
                    <a:lnT w="19050" cap="flat" cmpd="sng" algn="ctr">
                      <a:solidFill>
                        <a:srgbClr val="1D2380"/>
                      </a:solidFill>
                      <a:prstDash val="solid"/>
                      <a:round/>
                      <a:headEnd type="none" w="med" len="med"/>
                      <a:tailEnd type="none" w="med" len="med"/>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a:noFill/>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a:noFill/>
                    </a:lnB>
                  </a:tcPr>
                </a:tc>
              </a:tr>
              <a:tr h="1654810">
                <a:tc gridSpan="2">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a:noFill/>
                    </a:lnT>
                    <a:lnB w="19050" cap="flat" cmpd="sng" algn="ctr">
                      <a:solidFill>
                        <a:srgbClr val="1D2380"/>
                      </a:solidFill>
                      <a:prstDash val="solid"/>
                      <a:round/>
                      <a:headEnd type="none" w="med" len="med"/>
                      <a:tailEnd type="none" w="med" len="med"/>
                    </a:lnB>
                  </a:tcPr>
                </a:tc>
                <a:tc hMerge="1">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a:noFill/>
                    </a:lnT>
                    <a:lnB w="19050" cap="flat" cmpd="sng" algn="ctr">
                      <a:solidFill>
                        <a:srgbClr val="1D2380"/>
                      </a:solidFill>
                      <a:prstDash val="solid"/>
                      <a:round/>
                      <a:headEnd type="none" w="med" len="med"/>
                      <a:tailEnd type="none" w="med" len="med"/>
                    </a:lnB>
                  </a:tcPr>
                </a:tc>
              </a:tr>
            </a:tbl>
          </a:graphicData>
        </a:graphic>
      </p:graphicFrame>
      <p:graphicFrame>
        <p:nvGraphicFramePr>
          <p:cNvPr id="616" name="table 616"/>
          <p:cNvGraphicFramePr>
            <a:graphicFrameLocks noGrp="1"/>
          </p:cNvGraphicFramePr>
          <p:nvPr/>
        </p:nvGraphicFramePr>
        <p:xfrm>
          <a:off x="6226606" y="2033473"/>
          <a:ext cx="5655309" cy="3860800"/>
        </p:xfrm>
        <a:graphic>
          <a:graphicData uri="http://schemas.openxmlformats.org/drawingml/2006/table">
            <a:tbl>
              <a:tblPr/>
              <a:tblGrid>
                <a:gridCol w="2821939"/>
                <a:gridCol w="2833370"/>
              </a:tblGrid>
              <a:tr h="219710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a:noFill/>
                    </a:lnR>
                    <a:lnT w="19050" cap="flat" cmpd="sng" algn="ctr">
                      <a:solidFill>
                        <a:srgbClr val="1D2380"/>
                      </a:solidFill>
                      <a:prstDash val="solid"/>
                      <a:round/>
                      <a:headEnd type="none" w="med" len="med"/>
                      <a:tailEnd type="none" w="med" len="med"/>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a:noFill/>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a:noFill/>
                    </a:lnB>
                  </a:tcPr>
                </a:tc>
              </a:tr>
              <a:tr h="1663700">
                <a:tc gridSpan="2">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a:noFill/>
                    </a:lnT>
                    <a:lnB w="19050" cap="flat" cmpd="sng" algn="ctr">
                      <a:solidFill>
                        <a:srgbClr val="1D2380"/>
                      </a:solidFill>
                      <a:prstDash val="solid"/>
                      <a:round/>
                      <a:headEnd type="none" w="med" len="med"/>
                      <a:tailEnd type="none" w="med" len="med"/>
                    </a:lnB>
                  </a:tcPr>
                </a:tc>
                <a:tc hMerge="1">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a:noFill/>
                    </a:lnT>
                    <a:lnB w="19050" cap="flat" cmpd="sng" algn="ctr">
                      <a:solidFill>
                        <a:srgbClr val="1D2380"/>
                      </a:solidFill>
                      <a:prstDash val="solid"/>
                      <a:round/>
                      <a:headEnd type="none" w="med" len="med"/>
                      <a:tailEnd type="none" w="med" len="med"/>
                    </a:lnB>
                  </a:tcPr>
                </a:tc>
              </a:tr>
            </a:tbl>
          </a:graphicData>
        </a:graphic>
      </p:graphicFrame>
      <p:graphicFrame>
        <p:nvGraphicFramePr>
          <p:cNvPr id="618" name="table 618"/>
          <p:cNvGraphicFramePr>
            <a:graphicFrameLocks noGrp="1"/>
          </p:cNvGraphicFramePr>
          <p:nvPr/>
        </p:nvGraphicFramePr>
        <p:xfrm>
          <a:off x="414299" y="4271630"/>
          <a:ext cx="5641975" cy="1257935"/>
        </p:xfrm>
        <a:graphic>
          <a:graphicData uri="http://schemas.openxmlformats.org/drawingml/2006/table">
            <a:tbl>
              <a:tblPr/>
              <a:tblGrid>
                <a:gridCol w="1370330"/>
                <a:gridCol w="1612265"/>
                <a:gridCol w="1236980"/>
                <a:gridCol w="1422400"/>
              </a:tblGrid>
              <a:tr h="317500">
                <a:tc gridSpan="4">
                  <a:txBody>
                    <a:bodyPr/>
                    <a:lstStyle/>
                    <a:p>
                      <a:pPr algn="l" rtl="0" eaLnBrk="0">
                        <a:lnSpc>
                          <a:spcPct val="120000"/>
                        </a:lnSpc>
                      </a:pPr>
                      <a:endParaRPr sz="400" dirty="0">
                        <a:latin typeface="Arial" panose="020B0604020202020204"/>
                        <a:ea typeface="Arial" panose="020B0604020202020204"/>
                        <a:cs typeface="Arial" panose="020B0604020202020204"/>
                      </a:endParaRPr>
                    </a:p>
                    <a:p>
                      <a:pPr marL="400685" algn="l" rtl="0" eaLnBrk="0">
                        <a:lnSpc>
                          <a:spcPct val="85000"/>
                        </a:lnSpc>
                        <a:spcBef>
                          <a:spcPts val="5"/>
                        </a:spcBef>
                      </a:pPr>
                      <a:r>
                        <a:rPr sz="700" b="1" kern="0" spc="-2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Blade specifications: HD25 BA 4000N7 0</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150">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398780" algn="l" rtl="0" eaLnBrk="0">
                        <a:lnSpc>
                          <a:spcPct val="86000"/>
                        </a:lnSpc>
                        <a:spcBef>
                          <a:spcPts val="0"/>
                        </a:spcBef>
                      </a:pPr>
                      <a:r>
                        <a:rPr sz="650" b="1" kern="0" spc="-6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Wafer type: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1000"/>
                        </a:lnSpc>
                      </a:pPr>
                      <a:endParaRPr sz="400" dirty="0">
                        <a:latin typeface="Arial" panose="020B0604020202020204"/>
                        <a:ea typeface="Arial" panose="020B0604020202020204"/>
                        <a:cs typeface="Arial" panose="020B0604020202020204"/>
                      </a:endParaRPr>
                    </a:p>
                    <a:p>
                      <a:pPr marL="94615" algn="l" rtl="0" eaLnBrk="0">
                        <a:lnSpc>
                          <a:spcPct val="85000"/>
                        </a:lnSpc>
                        <a:spcBef>
                          <a:spcPts val="0"/>
                        </a:spcBef>
                      </a:pPr>
                      <a:r>
                        <a:rPr sz="700" kern="0" spc="-1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Silicon, 6 inches, silver back</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266065" algn="l" rtl="0" eaLnBrk="0">
                        <a:lnSpc>
                          <a:spcPct val="86000"/>
                        </a:lnSpc>
                        <a:spcBef>
                          <a:spcPts val="5"/>
                        </a:spcBef>
                      </a:pPr>
                      <a:r>
                        <a:rPr sz="650" b="1" kern="0" spc="-6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Wafer thickness:</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7000"/>
                        </a:lnSpc>
                      </a:pPr>
                      <a:endParaRPr sz="500" dirty="0">
                        <a:latin typeface="Arial" panose="020B0604020202020204"/>
                        <a:ea typeface="Arial" panose="020B0604020202020204"/>
                        <a:cs typeface="Arial" panose="020B0604020202020204"/>
                      </a:endParaRPr>
                    </a:p>
                    <a:p>
                      <a:pPr marL="99060" algn="l" rtl="0" eaLnBrk="0">
                        <a:lnSpc>
                          <a:spcPct val="77000"/>
                        </a:lnSpc>
                        <a:spcBef>
                          <a:spcPts val="5"/>
                        </a:spcBef>
                      </a:pPr>
                      <a:r>
                        <a:rPr sz="700" kern="0" spc="-20" dirty="0">
                          <a:solidFill>
                            <a:srgbClr val="0D0D0D">
                              <a:alpha val="100000"/>
                            </a:srgbClr>
                          </a:solidFill>
                          <a:latin typeface="Segoe UI Light" panose="020B0502040204020203"/>
                          <a:ea typeface="Segoe UI Light" panose="020B0502040204020203"/>
                          <a:cs typeface="Segoe UI Light" panose="020B0502040204020203"/>
                        </a:rPr>
                        <a:t>150μm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150">
                <a:tc>
                  <a:txBody>
                    <a:bodyPr/>
                    <a:lstStyle/>
                    <a:p>
                      <a:pPr algn="l" rtl="0" eaLnBrk="0">
                        <a:lnSpc>
                          <a:spcPct val="111000"/>
                        </a:lnSpc>
                      </a:pPr>
                      <a:endParaRPr sz="400" dirty="0">
                        <a:latin typeface="Arial" panose="020B0604020202020204"/>
                        <a:ea typeface="Arial" panose="020B0604020202020204"/>
                        <a:cs typeface="Arial" panose="020B0604020202020204"/>
                      </a:endParaRPr>
                    </a:p>
                    <a:p>
                      <a:pPr marL="390525"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chip size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200" dirty="0">
                        <a:latin typeface="Arial" panose="020B0604020202020204"/>
                        <a:ea typeface="Arial" panose="020B0604020202020204"/>
                        <a:cs typeface="Arial" panose="020B0604020202020204"/>
                      </a:endParaRPr>
                    </a:p>
                    <a:p>
                      <a:pPr marL="99695" algn="l" rtl="0" eaLnBrk="0">
                        <a:lnSpc>
                          <a:spcPts val="1805"/>
                        </a:lnSpc>
                        <a:spcBef>
                          <a:spcPts val="0"/>
                        </a:spcBef>
                      </a:pPr>
                      <a:r>
                        <a:rPr sz="700" kern="0" spc="-30" dirty="0">
                          <a:solidFill>
                            <a:srgbClr val="0D0D0D">
                              <a:alpha val="100000"/>
                            </a:srgbClr>
                          </a:solidFill>
                          <a:latin typeface="Segoe UI Light" panose="020B0502040204020203"/>
                          <a:ea typeface="Segoe UI Light" panose="020B0502040204020203"/>
                          <a:cs typeface="Segoe UI Light" panose="020B0502040204020203"/>
                        </a:rPr>
                        <a:t>0.94 × 0.94mm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3000"/>
                        </a:lnSpc>
                      </a:pPr>
                      <a:endParaRPr sz="400" dirty="0">
                        <a:latin typeface="Arial" panose="020B0604020202020204"/>
                        <a:ea typeface="Arial" panose="020B0604020202020204"/>
                        <a:cs typeface="Arial" panose="020B0604020202020204"/>
                      </a:endParaRPr>
                    </a:p>
                    <a:p>
                      <a:pPr marL="257810" algn="l" rtl="0" eaLnBrk="0">
                        <a:lnSpc>
                          <a:spcPct val="86000"/>
                        </a:lnSpc>
                        <a:spcBef>
                          <a:spcPts val="0"/>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Block width:</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1000"/>
                        </a:lnSpc>
                      </a:pPr>
                      <a:endParaRPr sz="600" dirty="0">
                        <a:latin typeface="Arial" panose="020B0604020202020204"/>
                        <a:ea typeface="Arial" panose="020B0604020202020204"/>
                        <a:cs typeface="Arial" panose="020B0604020202020204"/>
                      </a:endParaRPr>
                    </a:p>
                    <a:p>
                      <a:pPr marL="105410" algn="l" rtl="0" eaLnBrk="0">
                        <a:lnSpc>
                          <a:spcPct val="73000"/>
                        </a:lnSpc>
                      </a:pPr>
                      <a:r>
                        <a:rPr sz="700" kern="0" spc="-20" dirty="0">
                          <a:solidFill>
                            <a:srgbClr val="0D0D0D">
                              <a:alpha val="100000"/>
                            </a:srgbClr>
                          </a:solidFill>
                          <a:latin typeface="Segoe UI Light" panose="020B0502040204020203"/>
                          <a:ea typeface="Segoe UI Light" panose="020B0502040204020203"/>
                          <a:cs typeface="Segoe UI Light" panose="020B0502040204020203"/>
                        </a:rPr>
                        <a:t>50-100um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134">
                <a:tc>
                  <a:txBody>
                    <a:bodyPr/>
                    <a:lstStyle/>
                    <a:p>
                      <a:pPr algn="l" rtl="0" eaLnBrk="0">
                        <a:lnSpc>
                          <a:spcPct val="113000"/>
                        </a:lnSpc>
                      </a:pPr>
                      <a:endParaRPr sz="400" dirty="0">
                        <a:latin typeface="Arial" panose="020B0604020202020204"/>
                        <a:ea typeface="Arial" panose="020B0604020202020204"/>
                        <a:cs typeface="Arial" panose="020B0604020202020204"/>
                      </a:endParaRPr>
                    </a:p>
                    <a:p>
                      <a:pPr marL="389890"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feed velocity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2000"/>
                        </a:lnSpc>
                      </a:pPr>
                      <a:endParaRPr sz="600" dirty="0">
                        <a:latin typeface="Arial" panose="020B0604020202020204"/>
                        <a:ea typeface="Arial" panose="020B0604020202020204"/>
                        <a:cs typeface="Arial" panose="020B0604020202020204"/>
                      </a:endParaRPr>
                    </a:p>
                    <a:p>
                      <a:pPr marL="102235" algn="l" rtl="0" eaLnBrk="0">
                        <a:lnSpc>
                          <a:spcPct val="74000"/>
                        </a:lnSpc>
                        <a:spcBef>
                          <a:spcPts val="5"/>
                        </a:spcBef>
                      </a:pPr>
                      <a:r>
                        <a:rPr sz="700" kern="0" spc="-20" dirty="0">
                          <a:solidFill>
                            <a:srgbClr val="0D0D0D">
                              <a:alpha val="100000"/>
                            </a:srgbClr>
                          </a:solidFill>
                          <a:latin typeface="Segoe UI Light" panose="020B0502040204020203"/>
                          <a:ea typeface="Segoe UI Light" panose="020B0502040204020203"/>
                          <a:cs typeface="Segoe UI Light" panose="020B0502040204020203"/>
                        </a:rPr>
                        <a:t>60mm/s</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3000"/>
                        </a:lnSpc>
                      </a:pPr>
                      <a:endParaRPr sz="400" dirty="0">
                        <a:latin typeface="Arial" panose="020B0604020202020204"/>
                        <a:ea typeface="Arial" panose="020B0604020202020204"/>
                        <a:cs typeface="Arial" panose="020B0604020202020204"/>
                      </a:endParaRPr>
                    </a:p>
                    <a:p>
                      <a:pPr marL="259080" algn="l" rtl="0" eaLnBrk="0">
                        <a:lnSpc>
                          <a:spcPct val="86000"/>
                        </a:lnSpc>
                        <a:spcBef>
                          <a:spcPts val="0"/>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main shaft speed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6000"/>
                        </a:lnSpc>
                      </a:pPr>
                      <a:endParaRPr sz="500" dirty="0">
                        <a:latin typeface="Arial" panose="020B0604020202020204"/>
                        <a:ea typeface="Arial" panose="020B0604020202020204"/>
                        <a:cs typeface="Arial" panose="020B0604020202020204"/>
                      </a:endParaRPr>
                    </a:p>
                    <a:p>
                      <a:pPr marL="101600" algn="l" rtl="0" eaLnBrk="0">
                        <a:lnSpc>
                          <a:spcPct val="83000"/>
                        </a:lnSpc>
                        <a:spcBef>
                          <a:spcPts val="5"/>
                        </a:spcBef>
                      </a:pPr>
                      <a:r>
                        <a:rPr sz="700" kern="0" spc="-20" dirty="0">
                          <a:solidFill>
                            <a:srgbClr val="0D0D0D">
                              <a:alpha val="100000"/>
                            </a:srgbClr>
                          </a:solidFill>
                          <a:latin typeface="Segoe UI Light" panose="020B0502040204020203"/>
                          <a:ea typeface="Segoe UI Light" panose="020B0502040204020203"/>
                          <a:cs typeface="Segoe UI Light" panose="020B0502040204020203"/>
                        </a:rPr>
                        <a:t>35krpm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20" name="table 620"/>
          <p:cNvGraphicFramePr>
            <a:graphicFrameLocks noGrp="1"/>
          </p:cNvGraphicFramePr>
          <p:nvPr/>
        </p:nvGraphicFramePr>
        <p:xfrm>
          <a:off x="6352409" y="4283842"/>
          <a:ext cx="5163820" cy="1257935"/>
        </p:xfrm>
        <a:graphic>
          <a:graphicData uri="http://schemas.openxmlformats.org/drawingml/2006/table">
            <a:tbl>
              <a:tblPr/>
              <a:tblGrid>
                <a:gridCol w="1265555"/>
                <a:gridCol w="1442720"/>
                <a:gridCol w="1142365"/>
                <a:gridCol w="1313180"/>
              </a:tblGrid>
              <a:tr h="317500">
                <a:tc gridSpan="4">
                  <a:txBody>
                    <a:bodyPr/>
                    <a:lstStyle/>
                    <a:p>
                      <a:pPr algn="l" rtl="0" eaLnBrk="0">
                        <a:lnSpc>
                          <a:spcPct val="120000"/>
                        </a:lnSpc>
                      </a:pPr>
                      <a:endParaRPr sz="400" dirty="0">
                        <a:latin typeface="Arial" panose="020B0604020202020204"/>
                        <a:ea typeface="Arial" panose="020B0604020202020204"/>
                        <a:cs typeface="Arial" panose="020B0604020202020204"/>
                      </a:endParaRPr>
                    </a:p>
                    <a:p>
                      <a:pPr marL="301625" algn="l" rtl="0" eaLnBrk="0">
                        <a:lnSpc>
                          <a:spcPct val="85000"/>
                        </a:lnSpc>
                        <a:spcBef>
                          <a:spcPts val="5"/>
                        </a:spcBef>
                      </a:pPr>
                      <a:r>
                        <a:rPr sz="700" b="1" kern="0" spc="-1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Blade specifications: HD25 BB 4 000N50</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150">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293370" algn="l" rtl="0" eaLnBrk="0">
                        <a:lnSpc>
                          <a:spcPct val="86000"/>
                        </a:lnSpc>
                        <a:spcBef>
                          <a:spcPts val="0"/>
                        </a:spcBef>
                      </a:pPr>
                      <a:r>
                        <a:rPr sz="650" b="1" kern="0" spc="-6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Wafer type: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93980" algn="l" rtl="0" eaLnBrk="0">
                        <a:lnSpc>
                          <a:spcPct val="85000"/>
                        </a:lnSpc>
                        <a:spcBef>
                          <a:spcPts val="0"/>
                        </a:spcBef>
                      </a:pPr>
                      <a:r>
                        <a:rPr sz="700" kern="0" spc="-3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silicon wafer MOS transistor</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169545" algn="l" rtl="0" eaLnBrk="0">
                        <a:lnSpc>
                          <a:spcPct val="86000"/>
                        </a:lnSpc>
                        <a:spcBef>
                          <a:spcPts val="5"/>
                        </a:spcBef>
                      </a:pPr>
                      <a:r>
                        <a:rPr sz="650" b="1" kern="0" spc="-6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Wafer thickness:</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7000"/>
                        </a:lnSpc>
                      </a:pPr>
                      <a:endParaRPr sz="500" dirty="0">
                        <a:latin typeface="Arial" panose="020B0604020202020204"/>
                        <a:ea typeface="Arial" panose="020B0604020202020204"/>
                        <a:cs typeface="Arial" panose="020B0604020202020204"/>
                      </a:endParaRPr>
                    </a:p>
                    <a:p>
                      <a:pPr marL="98425" algn="l" rtl="0" eaLnBrk="0">
                        <a:lnSpc>
                          <a:spcPct val="77000"/>
                        </a:lnSpc>
                        <a:spcBef>
                          <a:spcPts val="5"/>
                        </a:spcBef>
                      </a:pPr>
                      <a:r>
                        <a:rPr sz="700" kern="0" spc="-20" dirty="0">
                          <a:solidFill>
                            <a:srgbClr val="0D0D0D">
                              <a:alpha val="100000"/>
                            </a:srgbClr>
                          </a:solidFill>
                          <a:latin typeface="Segoe UI Light" panose="020B0502040204020203"/>
                          <a:ea typeface="Segoe UI Light" panose="020B0502040204020203"/>
                          <a:cs typeface="Segoe UI Light" panose="020B0502040204020203"/>
                        </a:rPr>
                        <a:t>150μm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150">
                <a:tc>
                  <a:txBody>
                    <a:bodyPr/>
                    <a:lstStyle/>
                    <a:p>
                      <a:pPr algn="l" rtl="0" eaLnBrk="0">
                        <a:lnSpc>
                          <a:spcPct val="111000"/>
                        </a:lnSpc>
                      </a:pPr>
                      <a:endParaRPr sz="400" dirty="0">
                        <a:latin typeface="Arial" panose="020B0604020202020204"/>
                        <a:ea typeface="Arial" panose="020B0604020202020204"/>
                        <a:cs typeface="Arial" panose="020B0604020202020204"/>
                      </a:endParaRPr>
                    </a:p>
                    <a:p>
                      <a:pPr marL="285750"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chip size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200" dirty="0">
                        <a:latin typeface="Arial" panose="020B0604020202020204"/>
                        <a:ea typeface="Arial" panose="020B0604020202020204"/>
                        <a:cs typeface="Arial" panose="020B0604020202020204"/>
                      </a:endParaRPr>
                    </a:p>
                    <a:p>
                      <a:pPr marL="99695" algn="l" rtl="0" eaLnBrk="0">
                        <a:lnSpc>
                          <a:spcPts val="1805"/>
                        </a:lnSpc>
                        <a:spcBef>
                          <a:spcPts val="0"/>
                        </a:spcBef>
                      </a:pPr>
                      <a:r>
                        <a:rPr sz="700" kern="0" spc="-40" dirty="0">
                          <a:solidFill>
                            <a:srgbClr val="0D0D0D">
                              <a:alpha val="100000"/>
                            </a:srgbClr>
                          </a:solidFill>
                          <a:latin typeface="Segoe UI Light" panose="020B0502040204020203"/>
                          <a:ea typeface="Segoe UI Light" panose="020B0502040204020203"/>
                          <a:cs typeface="Segoe UI Light" panose="020B0502040204020203"/>
                        </a:rPr>
                        <a:t>0.6 × 0.6mm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3000"/>
                        </a:lnSpc>
                      </a:pPr>
                      <a:endParaRPr sz="400" dirty="0">
                        <a:latin typeface="Arial" panose="020B0604020202020204"/>
                        <a:ea typeface="Arial" panose="020B0604020202020204"/>
                        <a:cs typeface="Arial" panose="020B0604020202020204"/>
                      </a:endParaRPr>
                    </a:p>
                    <a:p>
                      <a:pPr marL="161290" algn="l" rtl="0" eaLnBrk="0">
                        <a:lnSpc>
                          <a:spcPct val="86000"/>
                        </a:lnSpc>
                        <a:spcBef>
                          <a:spcPts val="0"/>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Block width:</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2000"/>
                        </a:lnSpc>
                      </a:pPr>
                      <a:endParaRPr sz="600" dirty="0">
                        <a:latin typeface="Arial" panose="020B0604020202020204"/>
                        <a:ea typeface="Arial" panose="020B0604020202020204"/>
                        <a:cs typeface="Arial" panose="020B0604020202020204"/>
                      </a:endParaRPr>
                    </a:p>
                    <a:p>
                      <a:pPr marL="101600" algn="l" rtl="0" eaLnBrk="0">
                        <a:lnSpc>
                          <a:spcPct val="73000"/>
                        </a:lnSpc>
                        <a:spcBef>
                          <a:spcPts val="0"/>
                        </a:spcBef>
                      </a:pPr>
                      <a:r>
                        <a:rPr sz="700" kern="0" spc="-30" dirty="0">
                          <a:solidFill>
                            <a:srgbClr val="0D0D0D">
                              <a:alpha val="100000"/>
                            </a:srgbClr>
                          </a:solidFill>
                          <a:latin typeface="Segoe UI Light" panose="020B0502040204020203"/>
                          <a:ea typeface="Segoe UI Light" panose="020B0502040204020203"/>
                          <a:cs typeface="Segoe UI Light" panose="020B0502040204020203"/>
                        </a:rPr>
                        <a:t>60um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134">
                <a:tc>
                  <a:txBody>
                    <a:bodyPr/>
                    <a:lstStyle/>
                    <a:p>
                      <a:pPr algn="l" rtl="0" eaLnBrk="0">
                        <a:lnSpc>
                          <a:spcPct val="113000"/>
                        </a:lnSpc>
                      </a:pPr>
                      <a:endParaRPr sz="400" dirty="0">
                        <a:latin typeface="Arial" panose="020B0604020202020204"/>
                        <a:ea typeface="Arial" panose="020B0604020202020204"/>
                        <a:cs typeface="Arial" panose="020B0604020202020204"/>
                      </a:endParaRPr>
                    </a:p>
                    <a:p>
                      <a:pPr marL="285115"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feed velocity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2000"/>
                        </a:lnSpc>
                      </a:pPr>
                      <a:endParaRPr sz="600" dirty="0">
                        <a:latin typeface="Arial" panose="020B0604020202020204"/>
                        <a:ea typeface="Arial" panose="020B0604020202020204"/>
                        <a:cs typeface="Arial" panose="020B0604020202020204"/>
                      </a:endParaRPr>
                    </a:p>
                    <a:p>
                      <a:pPr marL="95250" algn="l" rtl="0" eaLnBrk="0">
                        <a:lnSpc>
                          <a:spcPct val="74000"/>
                        </a:lnSpc>
                        <a:spcBef>
                          <a:spcPts val="5"/>
                        </a:spcBef>
                      </a:pPr>
                      <a:r>
                        <a:rPr sz="700" kern="0" spc="-10" dirty="0">
                          <a:solidFill>
                            <a:srgbClr val="0D0D0D">
                              <a:alpha val="100000"/>
                            </a:srgbClr>
                          </a:solidFill>
                          <a:latin typeface="Segoe UI Light" panose="020B0502040204020203"/>
                          <a:ea typeface="Segoe UI Light" panose="020B0502040204020203"/>
                          <a:cs typeface="Segoe UI Light" panose="020B0502040204020203"/>
                        </a:rPr>
                        <a:t>40-60mm/s</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3000"/>
                        </a:lnSpc>
                      </a:pPr>
                      <a:endParaRPr sz="400" dirty="0">
                        <a:latin typeface="Arial" panose="020B0604020202020204"/>
                        <a:ea typeface="Arial" panose="020B0604020202020204"/>
                        <a:cs typeface="Arial" panose="020B0604020202020204"/>
                      </a:endParaRPr>
                    </a:p>
                    <a:p>
                      <a:pPr marL="162560" algn="l" rtl="0" eaLnBrk="0">
                        <a:lnSpc>
                          <a:spcPct val="86000"/>
                        </a:lnSpc>
                        <a:spcBef>
                          <a:spcPts val="0"/>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main shaft speed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6000"/>
                        </a:lnSpc>
                      </a:pPr>
                      <a:endParaRPr sz="500" dirty="0">
                        <a:latin typeface="Arial" panose="020B0604020202020204"/>
                        <a:ea typeface="Arial" panose="020B0604020202020204"/>
                        <a:cs typeface="Arial" panose="020B0604020202020204"/>
                      </a:endParaRPr>
                    </a:p>
                    <a:p>
                      <a:pPr marL="100965" algn="l" rtl="0" eaLnBrk="0">
                        <a:lnSpc>
                          <a:spcPct val="83000"/>
                        </a:lnSpc>
                        <a:spcBef>
                          <a:spcPts val="5"/>
                        </a:spcBef>
                      </a:pPr>
                      <a:r>
                        <a:rPr sz="700" kern="0" spc="-20" dirty="0">
                          <a:solidFill>
                            <a:srgbClr val="0D0D0D">
                              <a:alpha val="100000"/>
                            </a:srgbClr>
                          </a:solidFill>
                          <a:latin typeface="Segoe UI Light" panose="020B0502040204020203"/>
                          <a:ea typeface="Segoe UI Light" panose="020B0502040204020203"/>
                          <a:cs typeface="Segoe UI Light" panose="020B0502040204020203"/>
                        </a:rPr>
                        <a:t>35krpm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22" name="picture 622"/>
          <p:cNvPicPr>
            <a:picLocks noChangeAspect="1"/>
          </p:cNvPicPr>
          <p:nvPr/>
        </p:nvPicPr>
        <p:blipFill>
          <a:blip r:embed="rId1"/>
          <a:stretch>
            <a:fillRect/>
          </a:stretch>
        </p:blipFill>
        <p:spPr>
          <a:xfrm rot="21600000">
            <a:off x="420649" y="2152446"/>
            <a:ext cx="2790621" cy="2055406"/>
          </a:xfrm>
          <a:prstGeom prst="rect">
            <a:avLst/>
          </a:prstGeom>
        </p:spPr>
      </p:pic>
      <p:pic>
        <p:nvPicPr>
          <p:cNvPr id="624" name="picture 624"/>
          <p:cNvPicPr>
            <a:picLocks noChangeAspect="1"/>
          </p:cNvPicPr>
          <p:nvPr/>
        </p:nvPicPr>
        <p:blipFill>
          <a:blip r:embed="rId2"/>
          <a:stretch>
            <a:fillRect/>
          </a:stretch>
        </p:blipFill>
        <p:spPr>
          <a:xfrm rot="21600000">
            <a:off x="3328250" y="2153259"/>
            <a:ext cx="2725592" cy="2038435"/>
          </a:xfrm>
          <a:prstGeom prst="rect">
            <a:avLst/>
          </a:prstGeom>
        </p:spPr>
      </p:pic>
      <p:pic>
        <p:nvPicPr>
          <p:cNvPr id="626" name="picture 626"/>
          <p:cNvPicPr>
            <a:picLocks noChangeAspect="1"/>
          </p:cNvPicPr>
          <p:nvPr/>
        </p:nvPicPr>
        <p:blipFill>
          <a:blip r:embed="rId3"/>
          <a:stretch>
            <a:fillRect/>
          </a:stretch>
        </p:blipFill>
        <p:spPr>
          <a:xfrm rot="21600000">
            <a:off x="6358757" y="2159713"/>
            <a:ext cx="2464283" cy="2017360"/>
          </a:xfrm>
          <a:prstGeom prst="rect">
            <a:avLst/>
          </a:prstGeom>
        </p:spPr>
      </p:pic>
      <p:pic>
        <p:nvPicPr>
          <p:cNvPr id="628" name="picture 628"/>
          <p:cNvPicPr>
            <a:picLocks noChangeAspect="1"/>
          </p:cNvPicPr>
          <p:nvPr/>
        </p:nvPicPr>
        <p:blipFill>
          <a:blip r:embed="rId4"/>
          <a:stretch>
            <a:fillRect/>
          </a:stretch>
        </p:blipFill>
        <p:spPr>
          <a:xfrm rot="21600000">
            <a:off x="9273959" y="2133371"/>
            <a:ext cx="2235968" cy="2043701"/>
          </a:xfrm>
          <a:prstGeom prst="rect">
            <a:avLst/>
          </a:prstGeom>
        </p:spPr>
      </p:pic>
      <p:sp>
        <p:nvSpPr>
          <p:cNvPr id="630" name="textbox 630"/>
          <p:cNvSpPr/>
          <p:nvPr/>
        </p:nvSpPr>
        <p:spPr>
          <a:xfrm>
            <a:off x="293686" y="166685"/>
            <a:ext cx="2898139" cy="618490"/>
          </a:xfrm>
          <a:prstGeom prst="rect">
            <a:avLst/>
          </a:prstGeom>
          <a:noFill/>
          <a:ln w="0" cap="flat">
            <a:noFill/>
            <a:prstDash val="solid"/>
            <a:miter lim="0"/>
          </a:ln>
        </p:spPr>
        <p:txBody>
          <a:bodyPr vert="horz" wrap="square" lIns="0" tIns="0" rIns="0" bIns="0"/>
          <a:lstStyle/>
          <a:p>
            <a:pPr algn="l" rtl="0" eaLnBrk="0">
              <a:lnSpc>
                <a:spcPct val="107000"/>
              </a:lnSpc>
            </a:pPr>
            <a:endParaRPr sz="600" dirty="0">
              <a:latin typeface="Arial" panose="020B0604020202020204"/>
              <a:ea typeface="Arial" panose="020B0604020202020204"/>
              <a:cs typeface="Arial" panose="020B0604020202020204"/>
            </a:endParaRPr>
          </a:p>
          <a:p>
            <a:pPr marL="742950" algn="l" rtl="0" eaLnBrk="0">
              <a:lnSpc>
                <a:spcPct val="86000"/>
              </a:lnSpc>
              <a:spcBef>
                <a:spcPts val="5"/>
              </a:spcBef>
              <a:tabLst>
                <a:tab pos="957580" algn="l"/>
              </a:tabLst>
            </a:pPr>
            <a:r>
              <a:rPr sz="1600" b="1" kern="0" spc="-30" dirty="0">
                <a:solidFill>
                  <a:srgbClr val="000000">
                    <a:alpha val="100000"/>
                  </a:srgbClr>
                </a:solidFill>
                <a:latin typeface="Segoe UI Light" panose="020B0502040204020203"/>
                <a:ea typeface="Segoe UI Light" panose="020B0502040204020203"/>
                <a:cs typeface="Segoe UI Light" panose="020B0502040204020203"/>
              </a:rPr>
              <a:t>4.</a:t>
            </a:r>
            <a:r>
              <a:rPr sz="1600" b="1"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application case</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62" name="group 62"/>
          <p:cNvGrpSpPr/>
          <p:nvPr/>
        </p:nvGrpSpPr>
        <p:grpSpPr>
          <a:xfrm rot="21600000">
            <a:off x="306386" y="179385"/>
            <a:ext cx="730252" cy="564311"/>
            <a:chOff x="0" y="0"/>
            <a:chExt cx="730252" cy="564311"/>
          </a:xfrm>
        </p:grpSpPr>
        <p:sp>
          <p:nvSpPr>
            <p:cNvPr id="632" name="path 632"/>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634" name="path 634"/>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pic>
        <p:nvPicPr>
          <p:cNvPr id="636" name="picture 636"/>
          <p:cNvPicPr>
            <a:picLocks noChangeAspect="1"/>
          </p:cNvPicPr>
          <p:nvPr/>
        </p:nvPicPr>
        <p:blipFill>
          <a:blip r:embed="rId5"/>
          <a:stretch>
            <a:fillRect/>
          </a:stretch>
        </p:blipFill>
        <p:spPr>
          <a:xfrm rot="21600000">
            <a:off x="0" y="6749884"/>
            <a:ext cx="12192000" cy="108115"/>
          </a:xfrm>
          <a:prstGeom prst="rect">
            <a:avLst/>
          </a:prstGeom>
        </p:spPr>
      </p:pic>
      <p:pic>
        <p:nvPicPr>
          <p:cNvPr id="638" name="picture 638" descr="C:/Users/Administrator/Desktop/101010.png101010"/>
          <p:cNvPicPr>
            <a:picLocks noChangeAspect="1"/>
          </p:cNvPicPr>
          <p:nvPr/>
        </p:nvPicPr>
        <p:blipFill>
          <a:blip r:embed="rId6"/>
          <a:srcRect l="-57471" t="-6281" r="-12889" b="-25515"/>
          <a:stretch>
            <a:fillRect/>
          </a:stretch>
        </p:blipFill>
        <p:spPr>
          <a:xfrm rot="21600000">
            <a:off x="8171180" y="55245"/>
            <a:ext cx="3935730" cy="852805"/>
          </a:xfrm>
          <a:prstGeom prst="rect">
            <a:avLst/>
          </a:prstGeom>
        </p:spPr>
      </p:pic>
      <p:sp>
        <p:nvSpPr>
          <p:cNvPr id="640" name="textbox 640"/>
          <p:cNvSpPr/>
          <p:nvPr/>
        </p:nvSpPr>
        <p:spPr>
          <a:xfrm>
            <a:off x="505904" y="1104865"/>
            <a:ext cx="3413759" cy="279400"/>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93000"/>
              </a:lnSpc>
              <a:tabLst>
                <a:tab pos="196850" algn="l"/>
              </a:tabLst>
            </a:pPr>
            <a:r>
              <a:rPr sz="900" kern="0" spc="-10" dirty="0">
                <a:solidFill>
                  <a:srgbClr val="000000">
                    <a:alpha val="100000"/>
                  </a:srgbClr>
                </a:solidFill>
                <a:latin typeface="Segoe UI Light" panose="020B0502040204020203"/>
                <a:ea typeface="Segoe UI Light" panose="020B0502040204020203"/>
                <a:cs typeface="Segoe UI Light" panose="020B0502040204020203"/>
              </a:rPr>
              <a:t>Case of HD25 series wafer dicing</a:t>
            </a:r>
            <a:endParaRPr sz="1800" dirty="0">
              <a:latin typeface="微软雅黑 Light" panose="020B0502040204020203" charset="-122"/>
              <a:ea typeface="微软雅黑 Light" panose="020B0502040204020203" charset="-122"/>
              <a:cs typeface="微软雅黑 Light" panose="020B0502040204020203" charset="-122"/>
            </a:endParaRPr>
          </a:p>
        </p:txBody>
      </p:sp>
      <p:pic>
        <p:nvPicPr>
          <p:cNvPr id="642" name="picture 642"/>
          <p:cNvPicPr>
            <a:picLocks noChangeAspect="1"/>
          </p:cNvPicPr>
          <p:nvPr/>
        </p:nvPicPr>
        <p:blipFill>
          <a:blip r:embed="rId7"/>
          <a:stretch>
            <a:fillRect/>
          </a:stretch>
        </p:blipFill>
        <p:spPr>
          <a:xfrm rot="21600000">
            <a:off x="518604" y="1117565"/>
            <a:ext cx="184480" cy="253746"/>
          </a:xfrm>
          <a:prstGeom prst="rect">
            <a:avLst/>
          </a:prstGeom>
        </p:spPr>
      </p:pic>
      <p:sp>
        <p:nvSpPr>
          <p:cNvPr id="644" name="textbox 644"/>
          <p:cNvSpPr/>
          <p:nvPr/>
        </p:nvSpPr>
        <p:spPr>
          <a:xfrm>
            <a:off x="10071626" y="1758188"/>
            <a:ext cx="1790064" cy="208279"/>
          </a:xfrm>
          <a:prstGeom prst="rect">
            <a:avLst/>
          </a:prstGeom>
          <a:noFill/>
          <a:ln w="0" cap="flat">
            <a:noFill/>
            <a:prstDash val="solid"/>
            <a:miter lim="0"/>
          </a:ln>
        </p:spPr>
        <p:txBody>
          <a:bodyPr vert="horz" wrap="square" lIns="0" tIns="0" rIns="0" bIns="0"/>
          <a:lstStyle/>
          <a:p>
            <a:pPr algn="l" rtl="0" eaLnBrk="0">
              <a:lnSpc>
                <a:spcPct val="77000"/>
              </a:lnSpc>
            </a:pPr>
            <a:endParaRPr sz="100" dirty="0">
              <a:latin typeface="Arial" panose="020B0604020202020204"/>
              <a:ea typeface="Arial" panose="020B0604020202020204"/>
              <a:cs typeface="Arial" panose="020B0604020202020204"/>
            </a:endParaRPr>
          </a:p>
          <a:p>
            <a:pPr marL="12700" algn="l" rtl="0" eaLnBrk="0">
              <a:lnSpc>
                <a:spcPct val="86000"/>
              </a:lnSpc>
            </a:pPr>
            <a:r>
              <a:rPr sz="700" kern="0" spc="-10" dirty="0">
                <a:solidFill>
                  <a:srgbClr val="0D0D0D">
                    <a:alpha val="100000"/>
                  </a:srgbClr>
                </a:solidFill>
                <a:latin typeface="Segoe UI Light" panose="020B0502040204020203"/>
                <a:ea typeface="Segoe UI Light" panose="020B0502040204020203"/>
                <a:cs typeface="Segoe UI Light" panose="020B0502040204020203"/>
              </a:rPr>
              <a:t>-MOSFET Chip Dicing Case</a:t>
            </a:r>
            <a:endParaRPr sz="1400" dirty="0">
              <a:latin typeface="微软雅黑 Light" panose="020B0502040204020203" charset="-122"/>
              <a:ea typeface="微软雅黑 Light" panose="020B0502040204020203" charset="-122"/>
              <a:cs typeface="微软雅黑 Light" panose="020B0502040204020203" charset="-122"/>
            </a:endParaRPr>
          </a:p>
        </p:txBody>
      </p:sp>
      <p:sp>
        <p:nvSpPr>
          <p:cNvPr id="646" name="textbox 646"/>
          <p:cNvSpPr/>
          <p:nvPr/>
        </p:nvSpPr>
        <p:spPr>
          <a:xfrm>
            <a:off x="4420898" y="1782781"/>
            <a:ext cx="1689735" cy="208279"/>
          </a:xfrm>
          <a:prstGeom prst="rect">
            <a:avLst/>
          </a:prstGeom>
          <a:noFill/>
          <a:ln w="0" cap="flat">
            <a:noFill/>
            <a:prstDash val="solid"/>
            <a:miter lim="0"/>
          </a:ln>
        </p:spPr>
        <p:txBody>
          <a:bodyPr vert="horz" wrap="square" lIns="0" tIns="0" rIns="0" bIns="0"/>
          <a:lstStyle/>
          <a:p>
            <a:pPr algn="l" rtl="0" eaLnBrk="0">
              <a:lnSpc>
                <a:spcPct val="77000"/>
              </a:lnSpc>
            </a:pPr>
            <a:endParaRPr sz="100" dirty="0">
              <a:latin typeface="Arial" panose="020B0604020202020204"/>
              <a:ea typeface="Arial" panose="020B0604020202020204"/>
              <a:cs typeface="Arial" panose="020B0604020202020204"/>
            </a:endParaRPr>
          </a:p>
          <a:p>
            <a:pPr marL="12700" algn="l" rtl="0" eaLnBrk="0">
              <a:lnSpc>
                <a:spcPct val="86000"/>
              </a:lnSpc>
            </a:pPr>
            <a:r>
              <a:rPr sz="700" kern="0" spc="-10" dirty="0">
                <a:solidFill>
                  <a:srgbClr val="0D0D0D">
                    <a:alpha val="100000"/>
                  </a:srgbClr>
                </a:solidFill>
                <a:latin typeface="Segoe UI Light" panose="020B0502040204020203"/>
                <a:ea typeface="Segoe UI Light" panose="020B0502040204020203"/>
                <a:cs typeface="Segoe UI Light" panose="020B0502040204020203"/>
              </a:rPr>
              <a:t>-Schottky chip dicing case</a:t>
            </a:r>
            <a:endParaRPr sz="1400" dirty="0">
              <a:latin typeface="微软雅黑 Light" panose="020B0502040204020203" charset="-122"/>
              <a:ea typeface="微软雅黑 Light" panose="020B0502040204020203" charset="-122"/>
              <a:cs typeface="微软雅黑 Light" panose="020B0502040204020203" charset="-122"/>
            </a:endParaRPr>
          </a:p>
        </p:txBody>
      </p:sp>
      <p:sp>
        <p:nvSpPr>
          <p:cNvPr id="648" name="textbox 648"/>
          <p:cNvSpPr/>
          <p:nvPr/>
        </p:nvSpPr>
        <p:spPr>
          <a:xfrm>
            <a:off x="5436133" y="2164816"/>
            <a:ext cx="614680" cy="246379"/>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172000"/>
              </a:lnSpc>
            </a:pPr>
            <a:endParaRPr sz="100" dirty="0">
              <a:latin typeface="Arial" panose="020B0604020202020204"/>
              <a:ea typeface="Arial" panose="020B0604020202020204"/>
              <a:cs typeface="Arial" panose="020B0604020202020204"/>
            </a:endParaRPr>
          </a:p>
          <a:p>
            <a:pPr marL="91440" algn="l" rtl="0" eaLnBrk="0">
              <a:lnSpc>
                <a:spcPct val="86000"/>
              </a:lnSpc>
              <a:spcBef>
                <a:spcPts val="0"/>
              </a:spcBef>
            </a:pPr>
            <a:r>
              <a:rPr sz="750" kern="0" spc="6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the back</a:t>
            </a:r>
            <a:endParaRPr sz="1500" dirty="0">
              <a:latin typeface="微软雅黑 Light" panose="020B0502040204020203" charset="-122"/>
              <a:ea typeface="微软雅黑 Light" panose="020B0502040204020203" charset="-122"/>
              <a:cs typeface="微软雅黑 Light" panose="020B0502040204020203" charset="-122"/>
            </a:endParaRPr>
          </a:p>
        </p:txBody>
      </p:sp>
      <p:sp>
        <p:nvSpPr>
          <p:cNvPr id="650" name="textbox 650"/>
          <p:cNvSpPr/>
          <p:nvPr/>
        </p:nvSpPr>
        <p:spPr>
          <a:xfrm>
            <a:off x="8294482" y="2133371"/>
            <a:ext cx="528955" cy="246379"/>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127000"/>
              </a:lnSpc>
            </a:pPr>
            <a:endParaRPr sz="200" dirty="0">
              <a:latin typeface="Arial" panose="020B0604020202020204"/>
              <a:ea typeface="Arial" panose="020B0604020202020204"/>
              <a:cs typeface="Arial" panose="020B0604020202020204"/>
            </a:endParaRPr>
          </a:p>
          <a:p>
            <a:pPr marL="66675" algn="l" rtl="0" eaLnBrk="0">
              <a:lnSpc>
                <a:spcPct val="80000"/>
              </a:lnSpc>
              <a:spcBef>
                <a:spcPts val="0"/>
              </a:spcBef>
            </a:pPr>
            <a:r>
              <a:rPr sz="750" kern="0" spc="7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front</a:t>
            </a:r>
            <a:endParaRPr sz="1500" dirty="0">
              <a:latin typeface="微软雅黑 Light" panose="020B0502040204020203" charset="-122"/>
              <a:ea typeface="微软雅黑 Light" panose="020B0502040204020203" charset="-122"/>
              <a:cs typeface="微软雅黑 Light" panose="020B0502040204020203" charset="-122"/>
            </a:endParaRPr>
          </a:p>
        </p:txBody>
      </p:sp>
      <p:sp>
        <p:nvSpPr>
          <p:cNvPr id="652" name="textbox 652"/>
          <p:cNvSpPr/>
          <p:nvPr/>
        </p:nvSpPr>
        <p:spPr>
          <a:xfrm>
            <a:off x="10972482" y="2142248"/>
            <a:ext cx="528955" cy="246379"/>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172000"/>
              </a:lnSpc>
            </a:pPr>
            <a:endParaRPr sz="100" dirty="0">
              <a:latin typeface="Arial" panose="020B0604020202020204"/>
              <a:ea typeface="Arial" panose="020B0604020202020204"/>
              <a:cs typeface="Arial" panose="020B0604020202020204"/>
            </a:endParaRPr>
          </a:p>
          <a:p>
            <a:pPr marL="67945" algn="l" rtl="0" eaLnBrk="0">
              <a:lnSpc>
                <a:spcPct val="86000"/>
              </a:lnSpc>
              <a:spcBef>
                <a:spcPts val="0"/>
              </a:spcBef>
            </a:pPr>
            <a:r>
              <a:rPr sz="750" kern="0" spc="6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the back</a:t>
            </a:r>
            <a:endParaRPr sz="1500" dirty="0">
              <a:latin typeface="微软雅黑 Light" panose="020B0502040204020203" charset="-122"/>
              <a:ea typeface="微软雅黑 Light" panose="020B0502040204020203" charset="-122"/>
              <a:cs typeface="微软雅黑 Light" panose="020B0502040204020203" charset="-122"/>
            </a:endParaRPr>
          </a:p>
        </p:txBody>
      </p:sp>
      <p:sp>
        <p:nvSpPr>
          <p:cNvPr id="654" name="textbox 654"/>
          <p:cNvSpPr/>
          <p:nvPr/>
        </p:nvSpPr>
        <p:spPr>
          <a:xfrm>
            <a:off x="2695003" y="2164829"/>
            <a:ext cx="511175" cy="246379"/>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127000"/>
              </a:lnSpc>
            </a:pPr>
            <a:endParaRPr sz="200" dirty="0">
              <a:latin typeface="Arial" panose="020B0604020202020204"/>
              <a:ea typeface="Arial" panose="020B0604020202020204"/>
              <a:cs typeface="Arial" panose="020B0604020202020204"/>
            </a:endParaRPr>
          </a:p>
          <a:p>
            <a:pPr marL="56515" algn="l" rtl="0" eaLnBrk="0">
              <a:lnSpc>
                <a:spcPct val="80000"/>
              </a:lnSpc>
              <a:spcBef>
                <a:spcPts val="0"/>
              </a:spcBef>
            </a:pPr>
            <a:r>
              <a:rPr sz="750" kern="0" spc="7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front</a:t>
            </a:r>
            <a:endParaRPr sz="1500" dirty="0">
              <a:latin typeface="微软雅黑 Light" panose="020B0502040204020203" charset="-122"/>
              <a:ea typeface="微软雅黑 Light" panose="020B0502040204020203" charset="-122"/>
              <a:cs typeface="微软雅黑 Light" panose="020B0502040204020203" charset="-122"/>
            </a:endParaRPr>
          </a:p>
        </p:txBody>
      </p:sp>
      <p:sp>
        <p:nvSpPr>
          <p:cNvPr id="656" name="path 656"/>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 name="picture 658"/>
          <p:cNvPicPr>
            <a:picLocks noChangeAspect="1"/>
          </p:cNvPicPr>
          <p:nvPr/>
        </p:nvPicPr>
        <p:blipFill>
          <a:blip r:embed="rId1"/>
          <a:stretch>
            <a:fillRect/>
          </a:stretch>
        </p:blipFill>
        <p:spPr>
          <a:xfrm rot="21600000">
            <a:off x="6339829" y="2032254"/>
            <a:ext cx="5477126" cy="1987968"/>
          </a:xfrm>
          <a:prstGeom prst="rect">
            <a:avLst/>
          </a:prstGeom>
        </p:spPr>
      </p:pic>
      <p:sp>
        <p:nvSpPr>
          <p:cNvPr id="660" name="rect 660"/>
          <p:cNvSpPr/>
          <p:nvPr/>
        </p:nvSpPr>
        <p:spPr>
          <a:xfrm>
            <a:off x="11363185" y="2032254"/>
            <a:ext cx="454025" cy="246214"/>
          </a:xfrm>
          <a:prstGeom prst="rect">
            <a:avLst/>
          </a:prstGeom>
          <a:solidFill>
            <a:srgbClr val="FFFFFF">
              <a:alpha val="100000"/>
            </a:srgbClr>
          </a:solidFill>
          <a:ln w="0" cap="flat">
            <a:noFill/>
            <a:prstDash val="solid"/>
            <a:miter lim="0"/>
          </a:ln>
        </p:spPr>
        <p:txBody>
          <a:bodyPr rtlCol="0"/>
          <a:lstStyle/>
          <a:p>
            <a:pPr algn="ctr"/>
            <a:endParaRPr lang="zh-CN" altLang="en-US"/>
          </a:p>
        </p:txBody>
      </p:sp>
      <p:graphicFrame>
        <p:nvGraphicFramePr>
          <p:cNvPr id="662" name="table 662"/>
          <p:cNvGraphicFramePr>
            <a:graphicFrameLocks noGrp="1"/>
          </p:cNvGraphicFramePr>
          <p:nvPr/>
        </p:nvGraphicFramePr>
        <p:xfrm>
          <a:off x="6165964" y="1992249"/>
          <a:ext cx="5799454" cy="3780790"/>
        </p:xfrm>
        <a:graphic>
          <a:graphicData uri="http://schemas.openxmlformats.org/drawingml/2006/table">
            <a:tbl>
              <a:tblPr/>
              <a:tblGrid>
                <a:gridCol w="5799454"/>
              </a:tblGrid>
              <a:tr h="2079625">
                <a:tc>
                  <a:txBody>
                    <a:bodyPr/>
                    <a:lstStyle/>
                    <a:p>
                      <a:pPr algn="l" rtl="0" eaLnBrk="0">
                        <a:lnSpc>
                          <a:spcPct val="108000"/>
                        </a:lnSpc>
                      </a:pPr>
                      <a:endParaRPr sz="400" dirty="0">
                        <a:latin typeface="Arial" panose="020B0604020202020204"/>
                        <a:ea typeface="Arial" panose="020B0604020202020204"/>
                        <a:cs typeface="Arial" panose="020B0604020202020204"/>
                      </a:endParaRPr>
                    </a:p>
                    <a:p>
                      <a:pPr marL="2512060" algn="l" rtl="0" eaLnBrk="0">
                        <a:lnSpc>
                          <a:spcPct val="86000"/>
                        </a:lnSpc>
                        <a:spcBef>
                          <a:spcPts val="5"/>
                        </a:spcBef>
                      </a:pPr>
                      <a:r>
                        <a:rPr sz="750" kern="0" spc="7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Front Back</a:t>
                      </a:r>
                      <a:endParaRPr sz="15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a:noFill/>
                    </a:lnB>
                  </a:tcPr>
                </a:tc>
              </a:tr>
              <a:tr h="1701164">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a:noFill/>
                    </a:lnT>
                    <a:lnB w="19050" cap="flat" cmpd="sng" algn="ctr">
                      <a:solidFill>
                        <a:srgbClr val="1D2380"/>
                      </a:solidFill>
                      <a:prstDash val="solid"/>
                      <a:round/>
                      <a:headEnd type="none" w="med" len="med"/>
                      <a:tailEnd type="none" w="med" len="med"/>
                    </a:lnB>
                  </a:tcPr>
                </a:tc>
              </a:tr>
            </a:tbl>
          </a:graphicData>
        </a:graphic>
      </p:graphicFrame>
      <p:graphicFrame>
        <p:nvGraphicFramePr>
          <p:cNvPr id="664" name="table 664"/>
          <p:cNvGraphicFramePr>
            <a:graphicFrameLocks noGrp="1"/>
          </p:cNvGraphicFramePr>
          <p:nvPr/>
        </p:nvGraphicFramePr>
        <p:xfrm>
          <a:off x="290182" y="1992249"/>
          <a:ext cx="5799455" cy="3780790"/>
        </p:xfrm>
        <a:graphic>
          <a:graphicData uri="http://schemas.openxmlformats.org/drawingml/2006/table">
            <a:tbl>
              <a:tblPr/>
              <a:tblGrid>
                <a:gridCol w="2963545"/>
                <a:gridCol w="2835910"/>
              </a:tblGrid>
              <a:tr h="210248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a:noFill/>
                    </a:lnR>
                    <a:lnT w="19050" cap="flat" cmpd="sng" algn="ctr">
                      <a:solidFill>
                        <a:srgbClr val="1D2380"/>
                      </a:solidFill>
                      <a:prstDash val="solid"/>
                      <a:round/>
                      <a:headEnd type="none" w="med" len="med"/>
                      <a:tailEnd type="none" w="med" len="med"/>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a:noFill/>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a:noFill/>
                    </a:lnB>
                  </a:tcPr>
                </a:tc>
              </a:tr>
              <a:tr h="1678304">
                <a:tc gridSpan="2">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a:noFill/>
                    </a:lnT>
                    <a:lnB w="19050" cap="flat" cmpd="sng" algn="ctr">
                      <a:solidFill>
                        <a:srgbClr val="1D2380"/>
                      </a:solidFill>
                      <a:prstDash val="solid"/>
                      <a:round/>
                      <a:headEnd type="none" w="med" len="med"/>
                      <a:tailEnd type="none" w="med" len="med"/>
                    </a:lnB>
                  </a:tcPr>
                </a:tc>
                <a:tc hMerge="1">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a:noFill/>
                    </a:lnT>
                    <a:lnB w="19050" cap="flat" cmpd="sng" algn="ctr">
                      <a:solidFill>
                        <a:srgbClr val="1D2380"/>
                      </a:solidFill>
                      <a:prstDash val="solid"/>
                      <a:round/>
                      <a:headEnd type="none" w="med" len="med"/>
                      <a:tailEnd type="none" w="med" len="med"/>
                    </a:lnB>
                  </a:tcPr>
                </a:tc>
              </a:tr>
            </a:tbl>
          </a:graphicData>
        </a:graphic>
      </p:graphicFrame>
      <p:graphicFrame>
        <p:nvGraphicFramePr>
          <p:cNvPr id="666" name="table 666"/>
          <p:cNvGraphicFramePr>
            <a:graphicFrameLocks noGrp="1"/>
          </p:cNvGraphicFramePr>
          <p:nvPr/>
        </p:nvGraphicFramePr>
        <p:xfrm>
          <a:off x="337105" y="4134452"/>
          <a:ext cx="5649595" cy="1569719"/>
        </p:xfrm>
        <a:graphic>
          <a:graphicData uri="http://schemas.openxmlformats.org/drawingml/2006/table">
            <a:tbl>
              <a:tblPr/>
              <a:tblGrid>
                <a:gridCol w="1372235"/>
                <a:gridCol w="1614169"/>
                <a:gridCol w="1238885"/>
                <a:gridCol w="1424305"/>
              </a:tblGrid>
              <a:tr h="317500">
                <a:tc gridSpan="4">
                  <a:txBody>
                    <a:bodyPr/>
                    <a:lstStyle/>
                    <a:p>
                      <a:pPr algn="l" rtl="0" eaLnBrk="0">
                        <a:lnSpc>
                          <a:spcPct val="120000"/>
                        </a:lnSpc>
                      </a:pPr>
                      <a:endParaRPr sz="400" dirty="0">
                        <a:latin typeface="Arial" panose="020B0604020202020204"/>
                        <a:ea typeface="Arial" panose="020B0604020202020204"/>
                        <a:cs typeface="Arial" panose="020B0604020202020204"/>
                      </a:endParaRPr>
                    </a:p>
                    <a:p>
                      <a:pPr marL="400685" algn="l" rtl="0" eaLnBrk="0">
                        <a:lnSpc>
                          <a:spcPct val="85000"/>
                        </a:lnSpc>
                        <a:spcBef>
                          <a:spcPts val="5"/>
                        </a:spcBef>
                      </a:pPr>
                      <a:r>
                        <a:rPr sz="700" b="1" kern="0" spc="-2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Blade specifications: HD25 BA 3500H 70</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150">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400050" algn="l" rtl="0" eaLnBrk="0">
                        <a:lnSpc>
                          <a:spcPct val="86000"/>
                        </a:lnSpc>
                        <a:spcBef>
                          <a:spcPts val="0"/>
                        </a:spcBef>
                      </a:pPr>
                      <a:r>
                        <a:rPr sz="650" b="1" kern="0" spc="-6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Wafer type: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1000"/>
                        </a:lnSpc>
                      </a:pPr>
                      <a:endParaRPr sz="400" dirty="0">
                        <a:latin typeface="Arial" panose="020B0604020202020204"/>
                        <a:ea typeface="Arial" panose="020B0604020202020204"/>
                        <a:cs typeface="Arial" panose="020B0604020202020204"/>
                      </a:endParaRPr>
                    </a:p>
                    <a:p>
                      <a:pPr marL="94615" algn="l" rtl="0" eaLnBrk="0">
                        <a:lnSpc>
                          <a:spcPct val="85000"/>
                        </a:lnSpc>
                        <a:spcBef>
                          <a:spcPts val="0"/>
                        </a:spcBef>
                      </a:pPr>
                      <a:r>
                        <a:rPr sz="700" kern="0" spc="-2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Silicon, 5 inches, silver back</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267970" algn="l" rtl="0" eaLnBrk="0">
                        <a:lnSpc>
                          <a:spcPct val="86000"/>
                        </a:lnSpc>
                        <a:spcBef>
                          <a:spcPts val="5"/>
                        </a:spcBef>
                      </a:pPr>
                      <a:r>
                        <a:rPr sz="650" b="1" kern="0" spc="-6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Wafer thickness:</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7000"/>
                        </a:lnSpc>
                      </a:pPr>
                      <a:endParaRPr sz="500" dirty="0">
                        <a:latin typeface="Arial" panose="020B0604020202020204"/>
                        <a:ea typeface="Arial" panose="020B0604020202020204"/>
                        <a:cs typeface="Arial" panose="020B0604020202020204"/>
                      </a:endParaRPr>
                    </a:p>
                    <a:p>
                      <a:pPr marL="100330" algn="l" rtl="0" eaLnBrk="0">
                        <a:lnSpc>
                          <a:spcPct val="77000"/>
                        </a:lnSpc>
                        <a:spcBef>
                          <a:spcPts val="5"/>
                        </a:spcBef>
                      </a:pPr>
                      <a:r>
                        <a:rPr sz="700" kern="0" spc="-20" dirty="0">
                          <a:solidFill>
                            <a:srgbClr val="000000">
                              <a:alpha val="100000"/>
                            </a:srgbClr>
                          </a:solidFill>
                          <a:latin typeface="Segoe UI Light" panose="020B0502040204020203"/>
                          <a:ea typeface="Segoe UI Light" panose="020B0502040204020203"/>
                          <a:cs typeface="Segoe UI Light" panose="020B0502040204020203"/>
                        </a:rPr>
                        <a:t>275μm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784">
                <a:tc>
                  <a:txBody>
                    <a:bodyPr/>
                    <a:lstStyle/>
                    <a:p>
                      <a:pPr algn="l" rtl="0" eaLnBrk="0">
                        <a:lnSpc>
                          <a:spcPct val="111000"/>
                        </a:lnSpc>
                      </a:pPr>
                      <a:endParaRPr sz="400" dirty="0">
                        <a:latin typeface="Arial" panose="020B0604020202020204"/>
                        <a:ea typeface="Arial" panose="020B0604020202020204"/>
                        <a:cs typeface="Arial" panose="020B0604020202020204"/>
                      </a:endParaRPr>
                    </a:p>
                    <a:p>
                      <a:pPr marL="392430" algn="l" rtl="0" eaLnBrk="0">
                        <a:lnSpc>
                          <a:spcPct val="86000"/>
                        </a:lnSpc>
                        <a:spcBef>
                          <a:spcPts val="5"/>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chip size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200" dirty="0">
                        <a:latin typeface="Arial" panose="020B0604020202020204"/>
                        <a:ea typeface="Arial" panose="020B0604020202020204"/>
                        <a:cs typeface="Arial" panose="020B0604020202020204"/>
                      </a:endParaRPr>
                    </a:p>
                    <a:p>
                      <a:pPr marL="99695" algn="l" rtl="0" eaLnBrk="0">
                        <a:lnSpc>
                          <a:spcPts val="1805"/>
                        </a:lnSpc>
                        <a:spcBef>
                          <a:spcPts val="0"/>
                        </a:spcBef>
                      </a:pPr>
                      <a:r>
                        <a:rPr sz="700" kern="0" spc="-30" dirty="0">
                          <a:solidFill>
                            <a:srgbClr val="000000">
                              <a:alpha val="100000"/>
                            </a:srgbClr>
                          </a:solidFill>
                          <a:latin typeface="Segoe UI Light" panose="020B0502040204020203"/>
                          <a:ea typeface="Segoe UI Light" panose="020B0502040204020203"/>
                          <a:cs typeface="Segoe UI Light" panose="020B0502040204020203"/>
                        </a:rPr>
                        <a:t>0.56 × 0.56mm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3000"/>
                        </a:lnSpc>
                      </a:pPr>
                      <a:endParaRPr sz="400" dirty="0">
                        <a:latin typeface="Arial" panose="020B0604020202020204"/>
                        <a:ea typeface="Arial" panose="020B0604020202020204"/>
                        <a:cs typeface="Arial" panose="020B0604020202020204"/>
                      </a:endParaRPr>
                    </a:p>
                    <a:p>
                      <a:pPr marL="259080" algn="l" rtl="0" eaLnBrk="0">
                        <a:lnSpc>
                          <a:spcPct val="86000"/>
                        </a:lnSpc>
                        <a:spcBef>
                          <a:spcPts val="0"/>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Block width:</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4000"/>
                        </a:lnSpc>
                      </a:pPr>
                      <a:endParaRPr sz="600" dirty="0">
                        <a:latin typeface="Arial" panose="020B0604020202020204"/>
                        <a:ea typeface="Arial" panose="020B0604020202020204"/>
                        <a:cs typeface="Arial" panose="020B0604020202020204"/>
                      </a:endParaRPr>
                    </a:p>
                    <a:p>
                      <a:pPr marL="105410" algn="l" rtl="0" eaLnBrk="0">
                        <a:lnSpc>
                          <a:spcPct val="72000"/>
                        </a:lnSpc>
                        <a:spcBef>
                          <a:spcPts val="0"/>
                        </a:spcBef>
                      </a:pPr>
                      <a:r>
                        <a:rPr sz="700" kern="0" spc="-30" dirty="0">
                          <a:solidFill>
                            <a:srgbClr val="000000">
                              <a:alpha val="100000"/>
                            </a:srgbClr>
                          </a:solidFill>
                          <a:latin typeface="Segoe UI Light" panose="020B0502040204020203"/>
                          <a:ea typeface="Segoe UI Light" panose="020B0502040204020203"/>
                          <a:cs typeface="Segoe UI Light" panose="020B0502040204020203"/>
                        </a:rPr>
                        <a:t>55um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150">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391795" algn="l" rtl="0" eaLnBrk="0">
                        <a:lnSpc>
                          <a:spcPct val="86000"/>
                        </a:lnSpc>
                        <a:spcBef>
                          <a:spcPts val="5"/>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feed velocity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2000"/>
                        </a:lnSpc>
                      </a:pPr>
                      <a:endParaRPr sz="600" dirty="0">
                        <a:latin typeface="Arial" panose="020B0604020202020204"/>
                        <a:ea typeface="Arial" panose="020B0604020202020204"/>
                        <a:cs typeface="Arial" panose="020B0604020202020204"/>
                      </a:endParaRPr>
                    </a:p>
                    <a:p>
                      <a:pPr marL="95885" algn="l" rtl="0" eaLnBrk="0">
                        <a:lnSpc>
                          <a:spcPct val="74000"/>
                        </a:lnSpc>
                        <a:spcBef>
                          <a:spcPts val="0"/>
                        </a:spcBef>
                      </a:pPr>
                      <a:r>
                        <a:rPr sz="700" kern="0" spc="-10" dirty="0">
                          <a:solidFill>
                            <a:srgbClr val="000000">
                              <a:alpha val="100000"/>
                            </a:srgbClr>
                          </a:solidFill>
                          <a:latin typeface="Segoe UI Light" panose="020B0502040204020203"/>
                          <a:ea typeface="Segoe UI Light" panose="020B0502040204020203"/>
                          <a:cs typeface="Segoe UI Light" panose="020B0502040204020203"/>
                        </a:rPr>
                        <a:t>40mm/s</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260350" algn="l" rtl="0" eaLnBrk="0">
                        <a:lnSpc>
                          <a:spcPct val="86000"/>
                        </a:lnSpc>
                        <a:spcBef>
                          <a:spcPts val="0"/>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main shaft speed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5000"/>
                        </a:lnSpc>
                      </a:pPr>
                      <a:endParaRPr sz="500" dirty="0">
                        <a:latin typeface="Arial" panose="020B0604020202020204"/>
                        <a:ea typeface="Arial" panose="020B0604020202020204"/>
                        <a:cs typeface="Arial" panose="020B0604020202020204"/>
                      </a:endParaRPr>
                    </a:p>
                    <a:p>
                      <a:pPr marL="101600" algn="l" rtl="0" eaLnBrk="0">
                        <a:lnSpc>
                          <a:spcPct val="83000"/>
                        </a:lnSpc>
                        <a:spcBef>
                          <a:spcPts val="5"/>
                        </a:spcBef>
                      </a:pPr>
                      <a:r>
                        <a:rPr sz="700" kern="0" spc="-20" dirty="0">
                          <a:solidFill>
                            <a:srgbClr val="000000">
                              <a:alpha val="100000"/>
                            </a:srgbClr>
                          </a:solidFill>
                          <a:latin typeface="Segoe UI Light" panose="020B0502040204020203"/>
                          <a:ea typeface="Segoe UI Light" panose="020B0502040204020203"/>
                          <a:cs typeface="Segoe UI Light" panose="020B0502040204020203"/>
                        </a:rPr>
                        <a:t>38krpm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134">
                <a:tc gridSpan="4">
                  <a:txBody>
                    <a:bodyPr/>
                    <a:lstStyle/>
                    <a:p>
                      <a:pPr algn="l" rtl="0" eaLnBrk="0">
                        <a:lnSpc>
                          <a:spcPct val="110000"/>
                        </a:lnSpc>
                      </a:pPr>
                      <a:endParaRPr sz="400" dirty="0">
                        <a:latin typeface="Arial" panose="020B0604020202020204"/>
                        <a:ea typeface="Arial" panose="020B0604020202020204"/>
                        <a:cs typeface="Arial" panose="020B0604020202020204"/>
                      </a:endParaRPr>
                    </a:p>
                    <a:p>
                      <a:pPr marL="407035" algn="l" rtl="0" eaLnBrk="0">
                        <a:lnSpc>
                          <a:spcPct val="86000"/>
                        </a:lnSpc>
                        <a:spcBef>
                          <a:spcPts val="5"/>
                        </a:spcBef>
                      </a:pPr>
                      <a:r>
                        <a:rPr sz="700" b="1" kern="0" spc="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Quality requirements: Front break &lt;10um, back break &lt;30um, seam width &lt;22um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68" name="table 668"/>
          <p:cNvGraphicFramePr>
            <a:graphicFrameLocks noGrp="1"/>
          </p:cNvGraphicFramePr>
          <p:nvPr/>
        </p:nvGraphicFramePr>
        <p:xfrm>
          <a:off x="6333480" y="4123838"/>
          <a:ext cx="5461635" cy="1536700"/>
        </p:xfrm>
        <a:graphic>
          <a:graphicData uri="http://schemas.openxmlformats.org/drawingml/2006/table">
            <a:tbl>
              <a:tblPr/>
              <a:tblGrid>
                <a:gridCol w="1217930"/>
                <a:gridCol w="1707514"/>
                <a:gridCol w="1167764"/>
                <a:gridCol w="1368425"/>
              </a:tblGrid>
              <a:tr h="311150">
                <a:tc gridSpan="4">
                  <a:txBody>
                    <a:bodyPr/>
                    <a:lstStyle/>
                    <a:p>
                      <a:pPr algn="l" rtl="0" eaLnBrk="0">
                        <a:lnSpc>
                          <a:spcPct val="120000"/>
                        </a:lnSpc>
                      </a:pPr>
                      <a:endParaRPr sz="400" dirty="0">
                        <a:latin typeface="Arial" panose="020B0604020202020204"/>
                        <a:ea typeface="Arial" panose="020B0604020202020204"/>
                        <a:cs typeface="Arial" panose="020B0604020202020204"/>
                      </a:endParaRPr>
                    </a:p>
                    <a:p>
                      <a:pPr marL="252730" algn="l" rtl="0" eaLnBrk="0">
                        <a:lnSpc>
                          <a:spcPct val="85000"/>
                        </a:lnSpc>
                        <a:spcBef>
                          <a:spcPts val="5"/>
                        </a:spcBef>
                      </a:pPr>
                      <a:r>
                        <a:rPr sz="700" b="1" kern="0" spc="-1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Blade specifications: HD25 CB 2000N110</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rtl="0" eaLnBrk="0">
                        <a:lnSpc>
                          <a:spcPct val="110000"/>
                        </a:lnSpc>
                      </a:pPr>
                      <a:endParaRPr sz="400" dirty="0">
                        <a:latin typeface="Arial" panose="020B0604020202020204"/>
                        <a:ea typeface="Arial" panose="020B0604020202020204"/>
                        <a:cs typeface="Arial" panose="020B0604020202020204"/>
                      </a:endParaRPr>
                    </a:p>
                    <a:p>
                      <a:pPr marL="240030"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Workpiece material:</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5000"/>
                        </a:lnSpc>
                      </a:pPr>
                      <a:endParaRPr sz="500" dirty="0">
                        <a:latin typeface="Arial" panose="020B0604020202020204"/>
                        <a:ea typeface="Arial" panose="020B0604020202020204"/>
                        <a:cs typeface="Arial" panose="020B0604020202020204"/>
                      </a:endParaRPr>
                    </a:p>
                    <a:p>
                      <a:pPr marL="100330" algn="l" rtl="0" eaLnBrk="0">
                        <a:lnSpc>
                          <a:spcPct val="75000"/>
                        </a:lnSpc>
                        <a:spcBef>
                          <a:spcPts val="5"/>
                        </a:spcBef>
                      </a:pPr>
                      <a:r>
                        <a:rPr sz="700" kern="0" spc="-30" dirty="0">
                          <a:solidFill>
                            <a:srgbClr val="0D0D0D">
                              <a:alpha val="100000"/>
                            </a:srgbClr>
                          </a:solidFill>
                          <a:latin typeface="Segoe UI Light" panose="020B0502040204020203"/>
                          <a:ea typeface="Segoe UI Light" panose="020B0502040204020203"/>
                          <a:cs typeface="Segoe UI Light" panose="020B0502040204020203"/>
                        </a:rPr>
                        <a:t>GPP:Si +  Glass</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9000"/>
                        </a:lnSpc>
                      </a:pPr>
                      <a:endParaRPr sz="400" dirty="0">
                        <a:latin typeface="Arial" panose="020B0604020202020204"/>
                        <a:ea typeface="Arial" panose="020B0604020202020204"/>
                        <a:cs typeface="Arial" panose="020B0604020202020204"/>
                      </a:endParaRPr>
                    </a:p>
                    <a:p>
                      <a:pPr marL="186690" algn="l" rtl="0" eaLnBrk="0">
                        <a:lnSpc>
                          <a:spcPct val="87000"/>
                        </a:lnSpc>
                        <a:spcBef>
                          <a:spcPts val="5"/>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application area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1000"/>
                        </a:lnSpc>
                      </a:pPr>
                      <a:endParaRPr sz="400" dirty="0">
                        <a:latin typeface="Arial" panose="020B0604020202020204"/>
                        <a:ea typeface="Arial" panose="020B0604020202020204"/>
                        <a:cs typeface="Arial" panose="020B0604020202020204"/>
                      </a:endParaRPr>
                    </a:p>
                    <a:p>
                      <a:pPr marL="95885" algn="l" rtl="0" eaLnBrk="0">
                        <a:lnSpc>
                          <a:spcPct val="85000"/>
                        </a:lnSpc>
                        <a:spcBef>
                          <a:spcPts val="5"/>
                        </a:spcBef>
                      </a:pPr>
                      <a:r>
                        <a:rPr sz="700" kern="0" spc="-1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power device</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246380" algn="l" rtl="0" eaLnBrk="0">
                        <a:lnSpc>
                          <a:spcPct val="86000"/>
                        </a:lnSpc>
                        <a:spcBef>
                          <a:spcPts val="5"/>
                        </a:spcBef>
                      </a:pPr>
                      <a:r>
                        <a:rPr sz="650" b="1" kern="0" spc="-6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Wafer size: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5000"/>
                        </a:lnSpc>
                      </a:pPr>
                      <a:endParaRPr sz="500" dirty="0">
                        <a:latin typeface="Arial" panose="020B0604020202020204"/>
                        <a:ea typeface="Arial" panose="020B0604020202020204"/>
                        <a:cs typeface="Arial" panose="020B0604020202020204"/>
                      </a:endParaRPr>
                    </a:p>
                    <a:p>
                      <a:pPr marL="95250" algn="l" rtl="0" eaLnBrk="0">
                        <a:lnSpc>
                          <a:spcPct val="75000"/>
                        </a:lnSpc>
                        <a:spcBef>
                          <a:spcPts val="5"/>
                        </a:spcBef>
                      </a:pPr>
                      <a:r>
                        <a:rPr sz="700" kern="0" spc="-30" dirty="0">
                          <a:solidFill>
                            <a:srgbClr val="000000">
                              <a:alpha val="100000"/>
                            </a:srgbClr>
                          </a:solidFill>
                          <a:latin typeface="Segoe UI Light" panose="020B0502040204020203"/>
                          <a:ea typeface="Segoe UI Light" panose="020B0502040204020203"/>
                          <a:cs typeface="Segoe UI Light" panose="020B0502040204020203"/>
                        </a:rPr>
                        <a:t>4  inch</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195580" algn="l" rtl="0" eaLnBrk="0">
                        <a:lnSpc>
                          <a:spcPct val="86000"/>
                        </a:lnSpc>
                        <a:spcBef>
                          <a:spcPts val="0"/>
                        </a:spcBef>
                      </a:pPr>
                      <a:r>
                        <a:rPr sz="650" b="1" kern="0" spc="-6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Wafer thickness:</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1000"/>
                        </a:lnSpc>
                      </a:pPr>
                      <a:endParaRPr sz="600" dirty="0">
                        <a:latin typeface="Arial" panose="020B0604020202020204"/>
                        <a:ea typeface="Arial" panose="020B0604020202020204"/>
                        <a:cs typeface="Arial" panose="020B0604020202020204"/>
                      </a:endParaRPr>
                    </a:p>
                    <a:p>
                      <a:pPr marL="100965" algn="l" rtl="0" eaLnBrk="0">
                        <a:lnSpc>
                          <a:spcPct val="73000"/>
                        </a:lnSpc>
                        <a:spcBef>
                          <a:spcPts val="5"/>
                        </a:spcBef>
                      </a:pPr>
                      <a:r>
                        <a:rPr sz="700" kern="0" spc="-20" dirty="0">
                          <a:solidFill>
                            <a:srgbClr val="000000">
                              <a:alpha val="100000"/>
                            </a:srgbClr>
                          </a:solidFill>
                          <a:latin typeface="Segoe UI Light" panose="020B0502040204020203"/>
                          <a:ea typeface="Segoe UI Light" panose="020B0502040204020203"/>
                          <a:cs typeface="Segoe UI Light" panose="020B0502040204020203"/>
                        </a:rPr>
                        <a:t>360um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237490" algn="l" rtl="0" eaLnBrk="0">
                        <a:lnSpc>
                          <a:spcPct val="86000"/>
                        </a:lnSpc>
                        <a:spcBef>
                          <a:spcPts val="0"/>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feed velocity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0000"/>
                        </a:lnSpc>
                      </a:pPr>
                      <a:endParaRPr sz="600" dirty="0">
                        <a:latin typeface="Arial" panose="020B0604020202020204"/>
                        <a:ea typeface="Arial" panose="020B0604020202020204"/>
                        <a:cs typeface="Arial" panose="020B0604020202020204"/>
                      </a:endParaRPr>
                    </a:p>
                    <a:p>
                      <a:pPr marL="98425" algn="l" rtl="0" eaLnBrk="0">
                        <a:lnSpc>
                          <a:spcPct val="75000"/>
                        </a:lnSpc>
                        <a:spcBef>
                          <a:spcPts val="5"/>
                        </a:spcBef>
                      </a:pPr>
                      <a:r>
                        <a:rPr sz="700" kern="0" spc="-10" dirty="0">
                          <a:solidFill>
                            <a:srgbClr val="000000">
                              <a:alpha val="100000"/>
                            </a:srgbClr>
                          </a:solidFill>
                          <a:latin typeface="Segoe UI Light" panose="020B0502040204020203"/>
                          <a:ea typeface="Segoe UI Light" panose="020B0502040204020203"/>
                          <a:cs typeface="Segoe UI Light" panose="020B0502040204020203"/>
                        </a:rPr>
                        <a:t>11mm/s</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188595" algn="l" rtl="0" eaLnBrk="0">
                        <a:lnSpc>
                          <a:spcPct val="86000"/>
                        </a:lnSpc>
                        <a:spcBef>
                          <a:spcPts val="0"/>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main shaft speed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5000"/>
                        </a:lnSpc>
                      </a:pPr>
                      <a:endParaRPr sz="500" dirty="0">
                        <a:latin typeface="Arial" panose="020B0604020202020204"/>
                        <a:ea typeface="Arial" panose="020B0604020202020204"/>
                        <a:cs typeface="Arial" panose="020B0604020202020204"/>
                      </a:endParaRPr>
                    </a:p>
                    <a:p>
                      <a:pPr marL="95250" algn="l" rtl="0" eaLnBrk="0">
                        <a:lnSpc>
                          <a:spcPct val="83000"/>
                        </a:lnSpc>
                        <a:spcBef>
                          <a:spcPts val="5"/>
                        </a:spcBef>
                      </a:pPr>
                      <a:r>
                        <a:rPr sz="700" kern="0" spc="-30" dirty="0">
                          <a:solidFill>
                            <a:srgbClr val="000000">
                              <a:alpha val="100000"/>
                            </a:srgbClr>
                          </a:solidFill>
                          <a:latin typeface="Segoe UI Light" panose="020B0502040204020203"/>
                          <a:ea typeface="Segoe UI Light" panose="020B0502040204020203"/>
                          <a:cs typeface="Segoe UI Light" panose="020B0502040204020203"/>
                        </a:rPr>
                        <a:t>40k  rpm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150">
                <a:tc gridSpan="4">
                  <a:txBody>
                    <a:bodyPr/>
                    <a:lstStyle/>
                    <a:p>
                      <a:pPr algn="l" rtl="0" eaLnBrk="0">
                        <a:lnSpc>
                          <a:spcPct val="110000"/>
                        </a:lnSpc>
                      </a:pPr>
                      <a:endParaRPr sz="400" dirty="0">
                        <a:latin typeface="Arial" panose="020B0604020202020204"/>
                        <a:ea typeface="Arial" panose="020B0604020202020204"/>
                        <a:cs typeface="Arial" panose="020B0604020202020204"/>
                      </a:endParaRPr>
                    </a:p>
                    <a:p>
                      <a:pPr marL="259080" algn="l" rtl="0" eaLnBrk="0">
                        <a:lnSpc>
                          <a:spcPct val="86000"/>
                        </a:lnSpc>
                      </a:pPr>
                      <a:r>
                        <a:rPr sz="700" b="1" kern="0" spc="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Quality requirements: Front break &lt;10um, back break &lt;20um, seam width &lt;25um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70" name="picture 670"/>
          <p:cNvPicPr>
            <a:picLocks noChangeAspect="1"/>
          </p:cNvPicPr>
          <p:nvPr/>
        </p:nvPicPr>
        <p:blipFill>
          <a:blip r:embed="rId2"/>
          <a:stretch>
            <a:fillRect/>
          </a:stretch>
        </p:blipFill>
        <p:spPr>
          <a:xfrm rot="21600000">
            <a:off x="343458" y="2061451"/>
            <a:ext cx="2862389" cy="1981642"/>
          </a:xfrm>
          <a:prstGeom prst="rect">
            <a:avLst/>
          </a:prstGeom>
        </p:spPr>
      </p:pic>
      <p:pic>
        <p:nvPicPr>
          <p:cNvPr id="672" name="picture 672"/>
          <p:cNvPicPr>
            <a:picLocks noChangeAspect="1"/>
          </p:cNvPicPr>
          <p:nvPr/>
        </p:nvPicPr>
        <p:blipFill>
          <a:blip r:embed="rId3"/>
          <a:stretch>
            <a:fillRect/>
          </a:stretch>
        </p:blipFill>
        <p:spPr>
          <a:xfrm rot="21600000">
            <a:off x="3301455" y="2042032"/>
            <a:ext cx="2684409" cy="2013620"/>
          </a:xfrm>
          <a:prstGeom prst="rect">
            <a:avLst/>
          </a:prstGeom>
        </p:spPr>
      </p:pic>
      <p:sp>
        <p:nvSpPr>
          <p:cNvPr id="674" name="textbox 674"/>
          <p:cNvSpPr/>
          <p:nvPr/>
        </p:nvSpPr>
        <p:spPr>
          <a:xfrm>
            <a:off x="293686" y="166685"/>
            <a:ext cx="2898139" cy="618490"/>
          </a:xfrm>
          <a:prstGeom prst="rect">
            <a:avLst/>
          </a:prstGeom>
          <a:noFill/>
          <a:ln w="0" cap="flat">
            <a:noFill/>
            <a:prstDash val="solid"/>
            <a:miter lim="0"/>
          </a:ln>
        </p:spPr>
        <p:txBody>
          <a:bodyPr vert="horz" wrap="square" lIns="0" tIns="0" rIns="0" bIns="0"/>
          <a:lstStyle/>
          <a:p>
            <a:pPr algn="l" rtl="0" eaLnBrk="0">
              <a:lnSpc>
                <a:spcPct val="107000"/>
              </a:lnSpc>
            </a:pPr>
            <a:endParaRPr sz="600" dirty="0">
              <a:latin typeface="Arial" panose="020B0604020202020204"/>
              <a:ea typeface="Arial" panose="020B0604020202020204"/>
              <a:cs typeface="Arial" panose="020B0604020202020204"/>
            </a:endParaRPr>
          </a:p>
          <a:p>
            <a:pPr marL="742950" algn="l" rtl="0" eaLnBrk="0">
              <a:lnSpc>
                <a:spcPct val="86000"/>
              </a:lnSpc>
              <a:spcBef>
                <a:spcPts val="5"/>
              </a:spcBef>
              <a:tabLst>
                <a:tab pos="957580" algn="l"/>
              </a:tabLst>
            </a:pPr>
            <a:r>
              <a:rPr sz="1600" b="1" kern="0" spc="-30" dirty="0">
                <a:solidFill>
                  <a:srgbClr val="000000">
                    <a:alpha val="100000"/>
                  </a:srgbClr>
                </a:solidFill>
                <a:latin typeface="Segoe UI Light" panose="020B0502040204020203"/>
                <a:ea typeface="Segoe UI Light" panose="020B0502040204020203"/>
                <a:cs typeface="Segoe UI Light" panose="020B0502040204020203"/>
              </a:rPr>
              <a:t>4.</a:t>
            </a:r>
            <a:r>
              <a:rPr sz="1600" b="1"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application case</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64" name="group 64"/>
          <p:cNvGrpSpPr/>
          <p:nvPr/>
        </p:nvGrpSpPr>
        <p:grpSpPr>
          <a:xfrm rot="21600000">
            <a:off x="306386" y="179385"/>
            <a:ext cx="730252" cy="564311"/>
            <a:chOff x="0" y="0"/>
            <a:chExt cx="730252" cy="564311"/>
          </a:xfrm>
        </p:grpSpPr>
        <p:sp>
          <p:nvSpPr>
            <p:cNvPr id="676" name="path 676"/>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678" name="path 678"/>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pic>
        <p:nvPicPr>
          <p:cNvPr id="680" name="picture 680"/>
          <p:cNvPicPr>
            <a:picLocks noChangeAspect="1"/>
          </p:cNvPicPr>
          <p:nvPr/>
        </p:nvPicPr>
        <p:blipFill>
          <a:blip r:embed="rId4"/>
          <a:stretch>
            <a:fillRect/>
          </a:stretch>
        </p:blipFill>
        <p:spPr>
          <a:xfrm rot="21600000">
            <a:off x="0" y="6749884"/>
            <a:ext cx="12192000" cy="108115"/>
          </a:xfrm>
          <a:prstGeom prst="rect">
            <a:avLst/>
          </a:prstGeom>
        </p:spPr>
      </p:pic>
      <p:pic>
        <p:nvPicPr>
          <p:cNvPr id="682" name="picture 682" descr="C:/Users/Administrator/Desktop/101010.png101010"/>
          <p:cNvPicPr>
            <a:picLocks noChangeAspect="1"/>
          </p:cNvPicPr>
          <p:nvPr/>
        </p:nvPicPr>
        <p:blipFill>
          <a:blip r:embed="rId5"/>
          <a:srcRect l="-50256" t="-6281" r="-12543" b="-17664"/>
          <a:stretch>
            <a:fillRect/>
          </a:stretch>
        </p:blipFill>
        <p:spPr>
          <a:xfrm rot="21600000">
            <a:off x="8343265" y="55245"/>
            <a:ext cx="3763645" cy="802005"/>
          </a:xfrm>
          <a:prstGeom prst="rect">
            <a:avLst/>
          </a:prstGeom>
        </p:spPr>
      </p:pic>
      <p:sp>
        <p:nvSpPr>
          <p:cNvPr id="684" name="textbox 684"/>
          <p:cNvSpPr/>
          <p:nvPr/>
        </p:nvSpPr>
        <p:spPr>
          <a:xfrm>
            <a:off x="505904" y="1104865"/>
            <a:ext cx="3413759" cy="279400"/>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93000"/>
              </a:lnSpc>
              <a:tabLst>
                <a:tab pos="196850" algn="l"/>
              </a:tabLst>
            </a:pPr>
            <a:r>
              <a:rPr sz="900" kern="0" spc="-10" dirty="0">
                <a:solidFill>
                  <a:srgbClr val="000000">
                    <a:alpha val="100000"/>
                  </a:srgbClr>
                </a:solidFill>
                <a:latin typeface="Segoe UI Light" panose="020B0502040204020203"/>
                <a:ea typeface="Segoe UI Light" panose="020B0502040204020203"/>
                <a:cs typeface="Segoe UI Light" panose="020B0502040204020203"/>
              </a:rPr>
              <a:t>Case of HD25 series wafer dicing</a:t>
            </a:r>
            <a:endParaRPr sz="1800" dirty="0">
              <a:latin typeface="微软雅黑 Light" panose="020B0502040204020203" charset="-122"/>
              <a:ea typeface="微软雅黑 Light" panose="020B0502040204020203" charset="-122"/>
              <a:cs typeface="微软雅黑 Light" panose="020B0502040204020203" charset="-122"/>
            </a:endParaRPr>
          </a:p>
        </p:txBody>
      </p:sp>
      <p:pic>
        <p:nvPicPr>
          <p:cNvPr id="686" name="picture 686"/>
          <p:cNvPicPr>
            <a:picLocks noChangeAspect="1"/>
          </p:cNvPicPr>
          <p:nvPr/>
        </p:nvPicPr>
        <p:blipFill>
          <a:blip r:embed="rId6"/>
          <a:stretch>
            <a:fillRect/>
          </a:stretch>
        </p:blipFill>
        <p:spPr>
          <a:xfrm rot="21600000">
            <a:off x="518604" y="1117565"/>
            <a:ext cx="184480" cy="253746"/>
          </a:xfrm>
          <a:prstGeom prst="rect">
            <a:avLst/>
          </a:prstGeom>
        </p:spPr>
      </p:pic>
      <p:sp>
        <p:nvSpPr>
          <p:cNvPr id="688" name="textbox 688"/>
          <p:cNvSpPr/>
          <p:nvPr/>
        </p:nvSpPr>
        <p:spPr>
          <a:xfrm>
            <a:off x="4551752" y="1727617"/>
            <a:ext cx="1544955" cy="208279"/>
          </a:xfrm>
          <a:prstGeom prst="rect">
            <a:avLst/>
          </a:prstGeom>
          <a:noFill/>
          <a:ln w="0" cap="flat">
            <a:noFill/>
            <a:prstDash val="solid"/>
            <a:miter lim="0"/>
          </a:ln>
        </p:spPr>
        <p:txBody>
          <a:bodyPr vert="horz" wrap="square" lIns="0" tIns="0" rIns="0" bIns="0"/>
          <a:lstStyle/>
          <a:p>
            <a:pPr algn="l" rtl="0" eaLnBrk="0">
              <a:lnSpc>
                <a:spcPct val="77000"/>
              </a:lnSpc>
            </a:pPr>
            <a:endParaRPr sz="100" dirty="0">
              <a:latin typeface="Arial" panose="020B0604020202020204"/>
              <a:ea typeface="Arial" panose="020B0604020202020204"/>
              <a:cs typeface="Arial" panose="020B0604020202020204"/>
            </a:endParaRPr>
          </a:p>
          <a:p>
            <a:pPr marL="12700" algn="l" rtl="0" eaLnBrk="0">
              <a:lnSpc>
                <a:spcPct val="86000"/>
              </a:lnSpc>
            </a:pPr>
            <a:r>
              <a:rPr sz="700" kern="0" spc="-10" dirty="0">
                <a:solidFill>
                  <a:srgbClr val="0D0D0D">
                    <a:alpha val="100000"/>
                  </a:srgbClr>
                </a:solidFill>
                <a:latin typeface="Segoe UI Light" panose="020B0502040204020203"/>
                <a:ea typeface="Segoe UI Light" panose="020B0502040204020203"/>
                <a:cs typeface="Segoe UI Light" panose="020B0502040204020203"/>
              </a:rPr>
              <a:t>-FRED chip cutting case</a:t>
            </a:r>
            <a:endParaRPr sz="1400" dirty="0">
              <a:latin typeface="微软雅黑 Light" panose="020B0502040204020203" charset="-122"/>
              <a:ea typeface="微软雅黑 Light" panose="020B0502040204020203" charset="-122"/>
              <a:cs typeface="微软雅黑 Light" panose="020B0502040204020203" charset="-122"/>
            </a:endParaRPr>
          </a:p>
        </p:txBody>
      </p:sp>
      <p:sp>
        <p:nvSpPr>
          <p:cNvPr id="690" name="textbox 690"/>
          <p:cNvSpPr/>
          <p:nvPr/>
        </p:nvSpPr>
        <p:spPr>
          <a:xfrm>
            <a:off x="10428465" y="1690281"/>
            <a:ext cx="1468755" cy="208279"/>
          </a:xfrm>
          <a:prstGeom prst="rect">
            <a:avLst/>
          </a:prstGeom>
          <a:noFill/>
          <a:ln w="0" cap="flat">
            <a:noFill/>
            <a:prstDash val="solid"/>
            <a:miter lim="0"/>
          </a:ln>
        </p:spPr>
        <p:txBody>
          <a:bodyPr vert="horz" wrap="square" lIns="0" tIns="0" rIns="0" bIns="0"/>
          <a:lstStyle/>
          <a:p>
            <a:pPr algn="l" rtl="0" eaLnBrk="0">
              <a:lnSpc>
                <a:spcPct val="77000"/>
              </a:lnSpc>
            </a:pPr>
            <a:endParaRPr sz="100" dirty="0">
              <a:latin typeface="Arial" panose="020B0604020202020204"/>
              <a:ea typeface="Arial" panose="020B0604020202020204"/>
              <a:cs typeface="Arial" panose="020B0604020202020204"/>
            </a:endParaRPr>
          </a:p>
          <a:p>
            <a:pPr marL="12700" algn="l" rtl="0" eaLnBrk="0">
              <a:lnSpc>
                <a:spcPct val="86000"/>
              </a:lnSpc>
            </a:pPr>
            <a:r>
              <a:rPr sz="700" kern="0" spc="-10" dirty="0">
                <a:solidFill>
                  <a:srgbClr val="0D0D0D">
                    <a:alpha val="100000"/>
                  </a:srgbClr>
                </a:solidFill>
                <a:latin typeface="Segoe UI Light" panose="020B0502040204020203"/>
                <a:ea typeface="Segoe UI Light" panose="020B0502040204020203"/>
                <a:cs typeface="Segoe UI Light" panose="020B0502040204020203"/>
              </a:rPr>
              <a:t>GPP Chip Cutting Case</a:t>
            </a:r>
            <a:endParaRPr sz="1400" dirty="0">
              <a:latin typeface="微软雅黑 Light" panose="020B0502040204020203" charset="-122"/>
              <a:ea typeface="微软雅黑 Light" panose="020B0502040204020203" charset="-122"/>
              <a:cs typeface="微软雅黑 Light" panose="020B0502040204020203" charset="-122"/>
            </a:endParaRPr>
          </a:p>
        </p:txBody>
      </p:sp>
      <p:sp>
        <p:nvSpPr>
          <p:cNvPr id="692" name="textbox 692"/>
          <p:cNvSpPr/>
          <p:nvPr/>
        </p:nvSpPr>
        <p:spPr>
          <a:xfrm>
            <a:off x="2692019" y="2032254"/>
            <a:ext cx="511175" cy="246379"/>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127000"/>
              </a:lnSpc>
            </a:pPr>
            <a:endParaRPr sz="200" dirty="0">
              <a:latin typeface="Arial" panose="020B0604020202020204"/>
              <a:ea typeface="Arial" panose="020B0604020202020204"/>
              <a:cs typeface="Arial" panose="020B0604020202020204"/>
            </a:endParaRPr>
          </a:p>
          <a:p>
            <a:pPr marL="56515" algn="l" rtl="0" eaLnBrk="0">
              <a:lnSpc>
                <a:spcPct val="80000"/>
              </a:lnSpc>
              <a:spcBef>
                <a:spcPts val="0"/>
              </a:spcBef>
            </a:pPr>
            <a:r>
              <a:rPr sz="750" kern="0" spc="7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front</a:t>
            </a:r>
            <a:endParaRPr sz="1500" dirty="0">
              <a:latin typeface="微软雅黑 Light" panose="020B0502040204020203" charset="-122"/>
              <a:ea typeface="微软雅黑 Light" panose="020B0502040204020203" charset="-122"/>
              <a:cs typeface="微软雅黑 Light" panose="020B0502040204020203" charset="-122"/>
            </a:endParaRPr>
          </a:p>
        </p:txBody>
      </p:sp>
      <p:sp>
        <p:nvSpPr>
          <p:cNvPr id="694" name="textbox 694"/>
          <p:cNvSpPr/>
          <p:nvPr/>
        </p:nvSpPr>
        <p:spPr>
          <a:xfrm>
            <a:off x="5490044" y="2032254"/>
            <a:ext cx="501015" cy="246379"/>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172000"/>
              </a:lnSpc>
            </a:pPr>
            <a:endParaRPr sz="100" dirty="0">
              <a:latin typeface="Arial" panose="020B0604020202020204"/>
              <a:ea typeface="Arial" panose="020B0604020202020204"/>
              <a:cs typeface="Arial" panose="020B0604020202020204"/>
            </a:endParaRPr>
          </a:p>
          <a:p>
            <a:pPr marL="53975" algn="l" rtl="0" eaLnBrk="0">
              <a:lnSpc>
                <a:spcPct val="86000"/>
              </a:lnSpc>
              <a:spcBef>
                <a:spcPts val="0"/>
              </a:spcBef>
            </a:pPr>
            <a:r>
              <a:rPr sz="750" kern="0" spc="6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back</a:t>
            </a:r>
            <a:endParaRPr sz="1500" dirty="0">
              <a:latin typeface="微软雅黑 Light" panose="020B0502040204020203" charset="-122"/>
              <a:ea typeface="微软雅黑 Light" panose="020B0502040204020203" charset="-122"/>
              <a:cs typeface="微软雅黑 Light" panose="020B0502040204020203" charset="-122"/>
            </a:endParaRPr>
          </a:p>
        </p:txBody>
      </p:sp>
      <p:sp>
        <p:nvSpPr>
          <p:cNvPr id="696" name="path 696"/>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8" name="table 698"/>
          <p:cNvGraphicFramePr>
            <a:graphicFrameLocks noGrp="1"/>
          </p:cNvGraphicFramePr>
          <p:nvPr/>
        </p:nvGraphicFramePr>
        <p:xfrm>
          <a:off x="814159" y="1771687"/>
          <a:ext cx="10655934" cy="4859020"/>
        </p:xfrm>
        <a:graphic>
          <a:graphicData uri="http://schemas.openxmlformats.org/drawingml/2006/table">
            <a:tbl>
              <a:tblPr/>
              <a:tblGrid>
                <a:gridCol w="10655934"/>
              </a:tblGrid>
              <a:tr h="483997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w="19050" cap="flat" cmpd="sng" algn="ctr">
                      <a:solidFill>
                        <a:srgbClr val="1D2380"/>
                      </a:solidFill>
                      <a:prstDash val="solid"/>
                      <a:round/>
                      <a:headEnd type="none" w="med" len="med"/>
                      <a:tailEnd type="none" w="med" len="med"/>
                    </a:lnB>
                  </a:tcPr>
                </a:tc>
              </a:tr>
            </a:tbl>
          </a:graphicData>
        </a:graphic>
      </p:graphicFrame>
      <p:graphicFrame>
        <p:nvGraphicFramePr>
          <p:cNvPr id="700" name="table 700"/>
          <p:cNvGraphicFramePr>
            <a:graphicFrameLocks noGrp="1"/>
          </p:cNvGraphicFramePr>
          <p:nvPr/>
        </p:nvGraphicFramePr>
        <p:xfrm>
          <a:off x="1221105" y="4613163"/>
          <a:ext cx="9919970" cy="1841500"/>
        </p:xfrm>
        <a:graphic>
          <a:graphicData uri="http://schemas.openxmlformats.org/drawingml/2006/table">
            <a:tbl>
              <a:tblPr/>
              <a:tblGrid>
                <a:gridCol w="1336675"/>
                <a:gridCol w="3970020"/>
                <a:gridCol w="1295400"/>
                <a:gridCol w="3317875"/>
              </a:tblGrid>
              <a:tr h="311150">
                <a:tc gridSpan="4">
                  <a:txBody>
                    <a:bodyPr/>
                    <a:lstStyle/>
                    <a:p>
                      <a:pPr algn="l" rtl="0" eaLnBrk="0">
                        <a:lnSpc>
                          <a:spcPct val="123000"/>
                        </a:lnSpc>
                      </a:pPr>
                      <a:endParaRPr sz="400" dirty="0">
                        <a:latin typeface="Arial" panose="020B0604020202020204"/>
                        <a:ea typeface="Arial" panose="020B0604020202020204"/>
                        <a:cs typeface="Arial" panose="020B0604020202020204"/>
                      </a:endParaRPr>
                    </a:p>
                    <a:p>
                      <a:pPr marL="350520" algn="l" rtl="0" eaLnBrk="0">
                        <a:lnSpc>
                          <a:spcPct val="85000"/>
                        </a:lnSpc>
                        <a:spcBef>
                          <a:spcPts val="5"/>
                        </a:spcBef>
                      </a:pPr>
                      <a:r>
                        <a:rPr sz="700" b="1" kern="0" spc="-2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Blade specifications: Z1: HD25 CC 4500H70, Z2: HD25 BA 4800H50</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rtl="0" eaLnBrk="0">
                        <a:lnSpc>
                          <a:spcPct val="111000"/>
                        </a:lnSpc>
                      </a:pPr>
                      <a:endParaRPr sz="400" dirty="0">
                        <a:latin typeface="Arial" panose="020B0604020202020204"/>
                        <a:ea typeface="Arial" panose="020B0604020202020204"/>
                        <a:cs typeface="Arial" panose="020B0604020202020204"/>
                      </a:endParaRPr>
                    </a:p>
                    <a:p>
                      <a:pPr marL="363220" algn="l" rtl="0" eaLnBrk="0">
                        <a:lnSpc>
                          <a:spcPct val="86000"/>
                        </a:lnSpc>
                        <a:spcBef>
                          <a:spcPts val="5"/>
                        </a:spcBef>
                      </a:pPr>
                      <a:r>
                        <a:rPr sz="650" b="1" kern="0" spc="-6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Wafer type: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8000"/>
                        </a:lnSpc>
                      </a:pPr>
                      <a:endParaRPr sz="400" dirty="0">
                        <a:latin typeface="Arial" panose="020B0604020202020204"/>
                        <a:ea typeface="Arial" panose="020B0604020202020204"/>
                        <a:cs typeface="Arial" panose="020B0604020202020204"/>
                      </a:endParaRPr>
                    </a:p>
                    <a:p>
                      <a:pPr marL="98425" algn="l" rtl="0" eaLnBrk="0">
                        <a:lnSpc>
                          <a:spcPct val="87000"/>
                        </a:lnSpc>
                        <a:spcBef>
                          <a:spcPts val="5"/>
                        </a:spcBef>
                      </a:pPr>
                      <a:r>
                        <a:rPr sz="700" kern="0" spc="-30" dirty="0">
                          <a:solidFill>
                            <a:srgbClr val="0D0D0D">
                              <a:alpha val="100000"/>
                            </a:srgbClr>
                          </a:solidFill>
                          <a:latin typeface="Segoe UI Light" panose="020B0502040204020203"/>
                          <a:ea typeface="Segoe UI Light" panose="020B0502040204020203"/>
                          <a:cs typeface="Segoe UI Light" panose="020B0502040204020203"/>
                        </a:rPr>
                        <a:t>12-inch memory wafer (with DAF film on the back)</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321945" algn="l" rtl="0" eaLnBrk="0">
                        <a:lnSpc>
                          <a:spcPct val="86000"/>
                        </a:lnSpc>
                        <a:spcBef>
                          <a:spcPts val="0"/>
                        </a:spcBef>
                      </a:pPr>
                      <a:r>
                        <a:rPr sz="650" b="1" kern="0" spc="-6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Wafer thickness:</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1000"/>
                        </a:lnSpc>
                      </a:pPr>
                      <a:endParaRPr sz="600" dirty="0">
                        <a:latin typeface="Arial" panose="020B0604020202020204"/>
                        <a:ea typeface="Arial" panose="020B0604020202020204"/>
                        <a:cs typeface="Arial" panose="020B0604020202020204"/>
                      </a:endParaRPr>
                    </a:p>
                    <a:p>
                      <a:pPr marL="100330" algn="l" rtl="0" eaLnBrk="0">
                        <a:lnSpc>
                          <a:spcPct val="73000"/>
                        </a:lnSpc>
                        <a:spcBef>
                          <a:spcPts val="5"/>
                        </a:spcBef>
                      </a:pPr>
                      <a:r>
                        <a:rPr sz="700" kern="0" spc="-30" dirty="0">
                          <a:solidFill>
                            <a:srgbClr val="0D0D0D">
                              <a:alpha val="100000"/>
                            </a:srgbClr>
                          </a:solidFill>
                          <a:latin typeface="Segoe UI Light" panose="020B0502040204020203"/>
                          <a:ea typeface="Segoe UI Light" panose="020B0502040204020203"/>
                          <a:cs typeface="Segoe UI Light" panose="020B0502040204020203"/>
                        </a:rPr>
                        <a:t>80um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rtl="0" eaLnBrk="0">
                        <a:lnSpc>
                          <a:spcPct val="111000"/>
                        </a:lnSpc>
                      </a:pPr>
                      <a:endParaRPr sz="400" dirty="0">
                        <a:latin typeface="Arial" panose="020B0604020202020204"/>
                        <a:ea typeface="Arial" panose="020B0604020202020204"/>
                        <a:cs typeface="Arial" panose="020B0604020202020204"/>
                      </a:endParaRPr>
                    </a:p>
                    <a:p>
                      <a:pPr marL="368300" algn="l" rtl="0" eaLnBrk="0">
                        <a:lnSpc>
                          <a:spcPct val="85000"/>
                        </a:lnSpc>
                        <a:spcBef>
                          <a:spcPts val="5"/>
                        </a:spcBef>
                      </a:pPr>
                      <a:r>
                        <a:rPr sz="700" b="1" kern="0" spc="-20" dirty="0">
                          <a:solidFill>
                            <a:srgbClr val="000000">
                              <a:alpha val="100000"/>
                            </a:srgbClr>
                          </a:solidFill>
                          <a:latin typeface="Segoe UI Light" panose="020B0502040204020203"/>
                          <a:ea typeface="Segoe UI Light" panose="020B0502040204020203"/>
                          <a:cs typeface="Segoe UI Light" panose="020B0502040204020203"/>
                        </a:rPr>
                        <a:t>Z1 axis speed:</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1000"/>
                        </a:lnSpc>
                      </a:pPr>
                      <a:endParaRPr sz="600" dirty="0">
                        <a:latin typeface="Arial" panose="020B0604020202020204"/>
                        <a:ea typeface="Arial" panose="020B0604020202020204"/>
                        <a:cs typeface="Arial" panose="020B0604020202020204"/>
                      </a:endParaRPr>
                    </a:p>
                    <a:p>
                      <a:pPr marL="104775" algn="l" rtl="0" eaLnBrk="0">
                        <a:lnSpc>
                          <a:spcPct val="81000"/>
                        </a:lnSpc>
                        <a:spcBef>
                          <a:spcPts val="5"/>
                        </a:spcBef>
                      </a:pPr>
                      <a:r>
                        <a:rPr sz="700" kern="0" spc="-20" dirty="0">
                          <a:solidFill>
                            <a:srgbClr val="000000">
                              <a:alpha val="100000"/>
                            </a:srgbClr>
                          </a:solidFill>
                          <a:latin typeface="Segoe UI Light" panose="020B0502040204020203"/>
                          <a:ea typeface="Segoe UI Light" panose="020B0502040204020203"/>
                          <a:cs typeface="Segoe UI Light" panose="020B0502040204020203"/>
                        </a:rPr>
                        <a:t>50000rpm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313690" algn="l" rtl="0" eaLnBrk="0">
                        <a:lnSpc>
                          <a:spcPct val="86000"/>
                        </a:lnSpc>
                        <a:spcBef>
                          <a:spcPts val="0"/>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Block width:</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7000"/>
                        </a:lnSpc>
                      </a:pPr>
                      <a:endParaRPr sz="500" dirty="0">
                        <a:latin typeface="Arial" panose="020B0604020202020204"/>
                        <a:ea typeface="Arial" panose="020B0604020202020204"/>
                        <a:cs typeface="Arial" panose="020B0604020202020204"/>
                      </a:endParaRPr>
                    </a:p>
                    <a:p>
                      <a:pPr marL="101600" algn="l" rtl="0" eaLnBrk="0">
                        <a:lnSpc>
                          <a:spcPct val="77000"/>
                        </a:lnSpc>
                        <a:spcBef>
                          <a:spcPts val="5"/>
                        </a:spcBef>
                      </a:pPr>
                      <a:r>
                        <a:rPr sz="700" kern="0" spc="-30" dirty="0">
                          <a:solidFill>
                            <a:srgbClr val="000000">
                              <a:alpha val="100000"/>
                            </a:srgbClr>
                          </a:solidFill>
                          <a:latin typeface="Segoe UI Light" panose="020B0502040204020203"/>
                          <a:ea typeface="Segoe UI Light" panose="020B0502040204020203"/>
                          <a:cs typeface="Segoe UI Light" panose="020B0502040204020203"/>
                        </a:rPr>
                        <a:t>60μm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339090" algn="l" rtl="0" eaLnBrk="0">
                        <a:lnSpc>
                          <a:spcPct val="86000"/>
                        </a:lnSpc>
                        <a:spcBef>
                          <a:spcPts val="0"/>
                        </a:spcBef>
                      </a:pPr>
                      <a:r>
                        <a:rPr sz="650" b="1" kern="0" spc="-60" dirty="0">
                          <a:solidFill>
                            <a:srgbClr val="000000">
                              <a:alpha val="100000"/>
                            </a:srgbClr>
                          </a:solidFill>
                          <a:latin typeface="Segoe UI Light" panose="020B0502040204020203"/>
                          <a:ea typeface="Segoe UI Light" panose="020B0502040204020203"/>
                          <a:cs typeface="Segoe UI Light" panose="020B0502040204020203"/>
                        </a:rPr>
                        <a:t>Z2 axis speed:</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1000"/>
                        </a:lnSpc>
                      </a:pPr>
                      <a:endParaRPr sz="600" dirty="0">
                        <a:latin typeface="Arial" panose="020B0604020202020204"/>
                        <a:ea typeface="Arial" panose="020B0604020202020204"/>
                        <a:cs typeface="Arial" panose="020B0604020202020204"/>
                      </a:endParaRPr>
                    </a:p>
                    <a:p>
                      <a:pPr marL="95250" algn="l" rtl="0" eaLnBrk="0">
                        <a:lnSpc>
                          <a:spcPct val="81000"/>
                        </a:lnSpc>
                        <a:spcBef>
                          <a:spcPts val="5"/>
                        </a:spcBef>
                      </a:pPr>
                      <a:r>
                        <a:rPr sz="700" kern="0" spc="-10" dirty="0">
                          <a:solidFill>
                            <a:srgbClr val="000000">
                              <a:alpha val="100000"/>
                            </a:srgbClr>
                          </a:solidFill>
                          <a:latin typeface="Segoe UI Light" panose="020B0502040204020203"/>
                          <a:ea typeface="Segoe UI Light" panose="020B0502040204020203"/>
                          <a:cs typeface="Segoe UI Light" panose="020B0502040204020203"/>
                        </a:rPr>
                        <a:t>45000rpm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313690" algn="l" rtl="0" eaLnBrk="0">
                        <a:lnSpc>
                          <a:spcPct val="86000"/>
                        </a:lnSpc>
                        <a:spcBef>
                          <a:spcPts val="0"/>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feed velocity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1000"/>
                        </a:lnSpc>
                      </a:pPr>
                      <a:endParaRPr sz="600" dirty="0">
                        <a:latin typeface="Arial" panose="020B0604020202020204"/>
                        <a:ea typeface="Arial" panose="020B0604020202020204"/>
                        <a:cs typeface="Arial" panose="020B0604020202020204"/>
                      </a:endParaRPr>
                    </a:p>
                    <a:p>
                      <a:pPr marL="99695" algn="l" rtl="0" eaLnBrk="0">
                        <a:lnSpc>
                          <a:spcPct val="74000"/>
                        </a:lnSpc>
                        <a:spcBef>
                          <a:spcPts val="5"/>
                        </a:spcBef>
                      </a:pPr>
                      <a:r>
                        <a:rPr sz="700" kern="0" spc="-20" dirty="0">
                          <a:solidFill>
                            <a:srgbClr val="000000">
                              <a:alpha val="100000"/>
                            </a:srgbClr>
                          </a:solidFill>
                          <a:latin typeface="Segoe UI Light" panose="020B0502040204020203"/>
                          <a:ea typeface="Segoe UI Light" panose="020B0502040204020203"/>
                          <a:cs typeface="Segoe UI Light" panose="020B0502040204020203"/>
                        </a:rPr>
                        <a:t>20mm/s</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rtl="0" eaLnBrk="0">
                        <a:lnSpc>
                          <a:spcPct val="108000"/>
                        </a:lnSpc>
                      </a:pPr>
                      <a:endParaRPr sz="400" dirty="0">
                        <a:latin typeface="Arial" panose="020B0604020202020204"/>
                        <a:ea typeface="Arial" panose="020B0604020202020204"/>
                        <a:cs typeface="Arial" panose="020B0604020202020204"/>
                      </a:endParaRPr>
                    </a:p>
                    <a:p>
                      <a:pPr marL="355600" algn="l" rtl="0" eaLnBrk="0">
                        <a:lnSpc>
                          <a:spcPct val="87000"/>
                        </a:lnSpc>
                        <a:spcBef>
                          <a:spcPts val="5"/>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Customer requirements:</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95885" algn="l" rtl="0" eaLnBrk="0">
                        <a:lnSpc>
                          <a:spcPct val="86000"/>
                        </a:lnSpc>
                        <a:spcBef>
                          <a:spcPts val="5"/>
                        </a:spcBef>
                      </a:pPr>
                      <a:r>
                        <a:rPr sz="700" kern="0" spc="-1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normal collapse is less than the protection ring, and the side collapse is less than 30μm.</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150">
                <a:tc>
                  <a:txBody>
                    <a:bodyPr/>
                    <a:lstStyle/>
                    <a:p>
                      <a:pPr algn="l" rtl="0" eaLnBrk="0">
                        <a:lnSpc>
                          <a:spcPct val="108000"/>
                        </a:lnSpc>
                      </a:pPr>
                      <a:endParaRPr sz="400" dirty="0">
                        <a:latin typeface="Arial" panose="020B0604020202020204"/>
                        <a:ea typeface="Arial" panose="020B0604020202020204"/>
                        <a:cs typeface="Arial" panose="020B0604020202020204"/>
                      </a:endParaRPr>
                    </a:p>
                    <a:p>
                      <a:pPr marL="354965" algn="l" rtl="0" eaLnBrk="0">
                        <a:lnSpc>
                          <a:spcPct val="87000"/>
                        </a:lnSpc>
                        <a:spcBef>
                          <a:spcPts val="5"/>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Solution effect:</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95885" algn="l" rtl="0" eaLnBrk="0">
                        <a:lnSpc>
                          <a:spcPct val="86000"/>
                        </a:lnSpc>
                        <a:spcBef>
                          <a:spcPts val="5"/>
                        </a:spcBef>
                      </a:pPr>
                      <a:r>
                        <a:rPr sz="700"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normal collapse is less than 10 μm, and the side collapse is less than 20 μm.</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02" name="picture 702"/>
          <p:cNvPicPr>
            <a:picLocks noChangeAspect="1"/>
          </p:cNvPicPr>
          <p:nvPr/>
        </p:nvPicPr>
        <p:blipFill>
          <a:blip r:embed="rId1"/>
          <a:stretch>
            <a:fillRect/>
          </a:stretch>
        </p:blipFill>
        <p:spPr>
          <a:xfrm rot="21600000">
            <a:off x="7621665" y="1927931"/>
            <a:ext cx="3512423" cy="2519989"/>
          </a:xfrm>
          <a:prstGeom prst="rect">
            <a:avLst/>
          </a:prstGeom>
        </p:spPr>
      </p:pic>
      <p:sp>
        <p:nvSpPr>
          <p:cNvPr id="704" name="path 704"/>
          <p:cNvSpPr/>
          <p:nvPr/>
        </p:nvSpPr>
        <p:spPr>
          <a:xfrm>
            <a:off x="9365991" y="3243783"/>
            <a:ext cx="19050" cy="541045"/>
          </a:xfrm>
          <a:custGeom>
            <a:avLst/>
            <a:gdLst/>
            <a:ahLst/>
            <a:cxnLst/>
            <a:rect l="0" t="0" r="0" b="0"/>
            <a:pathLst>
              <a:path w="30" h="852">
                <a:moveTo>
                  <a:pt x="15" y="0"/>
                </a:moveTo>
                <a:lnTo>
                  <a:pt x="15" y="852"/>
                </a:lnTo>
              </a:path>
            </a:pathLst>
          </a:custGeom>
          <a:noFill/>
          <a:ln w="19050" cap="flat">
            <a:solidFill>
              <a:srgbClr val="4472C4"/>
            </a:solidFill>
            <a:prstDash val="solid"/>
            <a:miter lim="800000"/>
          </a:ln>
        </p:spPr>
        <p:txBody>
          <a:bodyPr rtlCol="0"/>
          <a:lstStyle/>
          <a:p>
            <a:pPr algn="ctr"/>
            <a:endParaRPr lang="zh-CN" altLang="en-US"/>
          </a:p>
        </p:txBody>
      </p:sp>
      <p:pic>
        <p:nvPicPr>
          <p:cNvPr id="706" name="picture 706"/>
          <p:cNvPicPr>
            <a:picLocks noChangeAspect="1"/>
          </p:cNvPicPr>
          <p:nvPr/>
        </p:nvPicPr>
        <p:blipFill>
          <a:blip r:embed="rId2"/>
          <a:stretch>
            <a:fillRect/>
          </a:stretch>
        </p:blipFill>
        <p:spPr>
          <a:xfrm rot="21600000">
            <a:off x="8943300" y="2921466"/>
            <a:ext cx="183466" cy="160637"/>
          </a:xfrm>
          <a:prstGeom prst="rect">
            <a:avLst/>
          </a:prstGeom>
        </p:spPr>
      </p:pic>
      <p:graphicFrame>
        <p:nvGraphicFramePr>
          <p:cNvPr id="708" name="table 708"/>
          <p:cNvGraphicFramePr>
            <a:graphicFrameLocks noGrp="1"/>
          </p:cNvGraphicFramePr>
          <p:nvPr/>
        </p:nvGraphicFramePr>
        <p:xfrm>
          <a:off x="7612138" y="1918411"/>
          <a:ext cx="3531234" cy="2538729"/>
        </p:xfrm>
        <a:graphic>
          <a:graphicData uri="http://schemas.openxmlformats.org/drawingml/2006/table">
            <a:tbl>
              <a:tblPr/>
              <a:tblGrid>
                <a:gridCol w="3531234"/>
              </a:tblGrid>
              <a:tr h="2529204">
                <a:tc>
                  <a:txBody>
                    <a:bodyPr/>
                    <a:lstStyle/>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marL="1229360" algn="l" rtl="0" eaLnBrk="0">
                        <a:lnSpc>
                          <a:spcPts val="2055"/>
                        </a:lnSpc>
                        <a:spcBef>
                          <a:spcPts val="5"/>
                        </a:spcBef>
                        <a:tabLst>
                          <a:tab pos="1318260" algn="l"/>
                        </a:tabLst>
                      </a:pPr>
                      <a:r>
                        <a:rPr sz="750" kern="0" spc="60" dirty="0">
                          <a:solidFill>
                            <a:srgbClr val="0F3B8A">
                              <a:alpha val="100000"/>
                            </a:srgbClr>
                          </a:solidFill>
                          <a:latin typeface="微软雅黑 Light" panose="020B0502040204020203" charset="-122"/>
                          <a:ea typeface="微软雅黑 Light" panose="020B0502040204020203" charset="-122"/>
                          <a:cs typeface="微软雅黑 Light" panose="020B0502040204020203" charset="-122"/>
                        </a:rPr>
                        <a:t>Z1 knife cutting</a:t>
                      </a:r>
                      <a:endParaRPr sz="1500" dirty="0">
                        <a:latin typeface="微软雅黑 Light" panose="020B0502040204020203" charset="-122"/>
                        <a:ea typeface="微软雅黑 Light" panose="020B0502040204020203" charset="-122"/>
                        <a:cs typeface="微软雅黑 Light" panose="020B0502040204020203" charset="-122"/>
                      </a:endParaRPr>
                    </a:p>
                    <a:p>
                      <a:pPr marL="1861820" algn="l" rtl="0" eaLnBrk="0">
                        <a:lnSpc>
                          <a:spcPct val="86000"/>
                        </a:lnSpc>
                        <a:spcBef>
                          <a:spcPts val="1430"/>
                        </a:spcBef>
                      </a:pPr>
                      <a:r>
                        <a:rPr sz="750" b="1" kern="0" spc="50" dirty="0">
                          <a:solidFill>
                            <a:srgbClr val="0F3B8A">
                              <a:alpha val="100000"/>
                            </a:srgbClr>
                          </a:solidFill>
                          <a:latin typeface="微软雅黑 Light" panose="020B0502040204020203" charset="-122"/>
                          <a:ea typeface="微软雅黑 Light" panose="020B0502040204020203" charset="-122"/>
                          <a:cs typeface="微软雅黑 Light" panose="020B0502040204020203" charset="-122"/>
                        </a:rPr>
                        <a:t>Z2 cutting</a:t>
                      </a:r>
                      <a:endParaRPr sz="1500" dirty="0">
                        <a:latin typeface="微软雅黑 Light" panose="020B0502040204020203" charset="-122"/>
                        <a:ea typeface="微软雅黑 Light" panose="020B0502040204020203" charset="-122"/>
                        <a:cs typeface="微软雅黑 Light" panose="020B0502040204020203" charset="-122"/>
                      </a:endParaRPr>
                    </a:p>
                    <a:p>
                      <a:pPr algn="l" rtl="0" eaLnBrk="0">
                        <a:lnSpc>
                          <a:spcPct val="112000"/>
                        </a:lnSpc>
                      </a:pPr>
                      <a:endParaRPr sz="700" dirty="0">
                        <a:latin typeface="Arial" panose="020B0604020202020204"/>
                        <a:ea typeface="Arial" panose="020B0604020202020204"/>
                        <a:cs typeface="Arial" panose="020B0604020202020204"/>
                      </a:endParaRPr>
                    </a:p>
                    <a:p>
                      <a:pPr marL="353060" algn="l" rtl="0" eaLnBrk="0">
                        <a:lnSpc>
                          <a:spcPct val="85000"/>
                        </a:lnSpc>
                        <a:spcBef>
                          <a:spcPts val="5"/>
                        </a:spcBef>
                        <a:tabLst>
                          <a:tab pos="471805" algn="l"/>
                        </a:tabLst>
                      </a:pPr>
                      <a:r>
                        <a:rPr sz="750" kern="0" spc="0" dirty="0">
                          <a:solidFill>
                            <a:srgbClr val="0F3B8A">
                              <a:alpha val="100000"/>
                            </a:srgbClr>
                          </a:solidFill>
                          <a:latin typeface="微软雅黑 Light" panose="020B0502040204020203" charset="-122"/>
                          <a:ea typeface="微软雅黑 Light" panose="020B0502040204020203" charset="-122"/>
                          <a:cs typeface="微软雅黑 Light" panose="020B0502040204020203" charset="-122"/>
                        </a:rPr>
                        <a:t>DAF membrane</a:t>
                      </a:r>
                      <a:endParaRPr sz="15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710" name="path 710"/>
          <p:cNvSpPr/>
          <p:nvPr/>
        </p:nvSpPr>
        <p:spPr>
          <a:xfrm>
            <a:off x="9327953" y="3772128"/>
            <a:ext cx="76200" cy="76200"/>
          </a:xfrm>
          <a:custGeom>
            <a:avLst/>
            <a:gdLst/>
            <a:ahLst/>
            <a:cxnLst/>
            <a:rect l="0" t="0" r="0" b="0"/>
            <a:pathLst>
              <a:path w="120" h="120">
                <a:moveTo>
                  <a:pt x="120" y="0"/>
                </a:moveTo>
                <a:lnTo>
                  <a:pt x="60" y="120"/>
                </a:lnTo>
                <a:lnTo>
                  <a:pt x="0" y="0"/>
                </a:lnTo>
                <a:lnTo>
                  <a:pt x="120" y="0"/>
                </a:lnTo>
                <a:close/>
              </a:path>
            </a:pathLst>
          </a:custGeom>
          <a:solidFill>
            <a:srgbClr val="4472C4">
              <a:alpha val="100000"/>
            </a:srgbClr>
          </a:solidFill>
          <a:ln w="0" cap="flat">
            <a:noFill/>
            <a:prstDash val="solid"/>
            <a:miter lim="0"/>
          </a:ln>
        </p:spPr>
        <p:txBody>
          <a:bodyPr rtlCol="0"/>
          <a:lstStyle/>
          <a:p>
            <a:pPr algn="ctr"/>
            <a:endParaRPr lang="zh-CN" altLang="en-US"/>
          </a:p>
        </p:txBody>
      </p:sp>
      <p:grpSp>
        <p:nvGrpSpPr>
          <p:cNvPr id="66" name="group 66"/>
          <p:cNvGrpSpPr/>
          <p:nvPr/>
        </p:nvGrpSpPr>
        <p:grpSpPr>
          <a:xfrm rot="21600000">
            <a:off x="7889244" y="3621153"/>
            <a:ext cx="76200" cy="227175"/>
            <a:chOff x="0" y="0"/>
            <a:chExt cx="76200" cy="227175"/>
          </a:xfrm>
        </p:grpSpPr>
        <p:sp>
          <p:nvSpPr>
            <p:cNvPr id="712" name="path 712"/>
            <p:cNvSpPr/>
            <p:nvPr/>
          </p:nvSpPr>
          <p:spPr>
            <a:xfrm>
              <a:off x="28571" y="63498"/>
              <a:ext cx="19050" cy="100177"/>
            </a:xfrm>
            <a:custGeom>
              <a:avLst/>
              <a:gdLst/>
              <a:ahLst/>
              <a:cxnLst/>
              <a:rect l="0" t="0" r="0" b="0"/>
              <a:pathLst>
                <a:path w="30" h="157">
                  <a:moveTo>
                    <a:pt x="15" y="0"/>
                  </a:moveTo>
                  <a:lnTo>
                    <a:pt x="15" y="157"/>
                  </a:lnTo>
                </a:path>
              </a:pathLst>
            </a:custGeom>
            <a:noFill/>
            <a:ln w="19050" cap="flat">
              <a:solidFill>
                <a:srgbClr val="4472C4"/>
              </a:solidFill>
              <a:prstDash val="solid"/>
              <a:miter lim="800000"/>
            </a:ln>
          </p:spPr>
          <p:txBody>
            <a:bodyPr rtlCol="0"/>
            <a:lstStyle/>
            <a:p>
              <a:pPr algn="ctr"/>
              <a:endParaRPr lang="zh-CN" altLang="en-US"/>
            </a:p>
          </p:txBody>
        </p:sp>
        <p:sp>
          <p:nvSpPr>
            <p:cNvPr id="714" name="path 714"/>
            <p:cNvSpPr/>
            <p:nvPr/>
          </p:nvSpPr>
          <p:spPr>
            <a:xfrm>
              <a:off x="0" y="0"/>
              <a:ext cx="76200" cy="227175"/>
            </a:xfrm>
            <a:custGeom>
              <a:avLst/>
              <a:gdLst/>
              <a:ahLst/>
              <a:cxnLst/>
              <a:rect l="0" t="0" r="0" b="0"/>
              <a:pathLst>
                <a:path w="120" h="357">
                  <a:moveTo>
                    <a:pt x="120" y="237"/>
                  </a:moveTo>
                  <a:lnTo>
                    <a:pt x="60" y="357"/>
                  </a:lnTo>
                  <a:lnTo>
                    <a:pt x="0" y="237"/>
                  </a:lnTo>
                  <a:lnTo>
                    <a:pt x="120" y="237"/>
                  </a:lnTo>
                  <a:close/>
                </a:path>
                <a:path w="120" h="357">
                  <a:moveTo>
                    <a:pt x="0" y="120"/>
                  </a:moveTo>
                  <a:lnTo>
                    <a:pt x="60" y="0"/>
                  </a:lnTo>
                  <a:lnTo>
                    <a:pt x="120" y="120"/>
                  </a:lnTo>
                  <a:lnTo>
                    <a:pt x="0" y="120"/>
                  </a:lnTo>
                  <a:close/>
                </a:path>
              </a:pathLst>
            </a:custGeom>
            <a:solidFill>
              <a:srgbClr val="4472C4">
                <a:alpha val="100000"/>
              </a:srgbClr>
            </a:solidFill>
            <a:ln w="0" cap="flat">
              <a:noFill/>
              <a:prstDash val="solid"/>
              <a:miter lim="0"/>
            </a:ln>
          </p:spPr>
          <p:txBody>
            <a:bodyPr rtlCol="0"/>
            <a:lstStyle/>
            <a:p>
              <a:pPr algn="ctr"/>
              <a:endParaRPr lang="zh-CN" altLang="en-US"/>
            </a:p>
          </p:txBody>
        </p:sp>
      </p:grpSp>
      <p:sp>
        <p:nvSpPr>
          <p:cNvPr id="716" name="path 716"/>
          <p:cNvSpPr/>
          <p:nvPr/>
        </p:nvSpPr>
        <p:spPr>
          <a:xfrm>
            <a:off x="8823066" y="2839109"/>
            <a:ext cx="19050" cy="352399"/>
          </a:xfrm>
          <a:custGeom>
            <a:avLst/>
            <a:gdLst/>
            <a:ahLst/>
            <a:cxnLst/>
            <a:rect l="0" t="0" r="0" b="0"/>
            <a:pathLst>
              <a:path w="30" h="554">
                <a:moveTo>
                  <a:pt x="15" y="0"/>
                </a:moveTo>
                <a:lnTo>
                  <a:pt x="15" y="554"/>
                </a:lnTo>
              </a:path>
            </a:pathLst>
          </a:custGeom>
          <a:noFill/>
          <a:ln w="19050" cap="flat">
            <a:solidFill>
              <a:srgbClr val="4472C4"/>
            </a:solidFill>
            <a:prstDash val="solid"/>
            <a:miter lim="800000"/>
          </a:ln>
        </p:spPr>
        <p:txBody>
          <a:bodyPr rtlCol="0"/>
          <a:lstStyle/>
          <a:p>
            <a:pPr algn="ctr"/>
            <a:endParaRPr lang="zh-CN" altLang="en-US"/>
          </a:p>
        </p:txBody>
      </p:sp>
      <p:pic>
        <p:nvPicPr>
          <p:cNvPr id="718" name="picture 718"/>
          <p:cNvPicPr>
            <a:picLocks noChangeAspect="1"/>
          </p:cNvPicPr>
          <p:nvPr/>
        </p:nvPicPr>
        <p:blipFill>
          <a:blip r:embed="rId3"/>
          <a:stretch>
            <a:fillRect/>
          </a:stretch>
        </p:blipFill>
        <p:spPr>
          <a:xfrm rot="21600000">
            <a:off x="1227139" y="1927936"/>
            <a:ext cx="3037521" cy="2519997"/>
          </a:xfrm>
          <a:prstGeom prst="rect">
            <a:avLst/>
          </a:prstGeom>
        </p:spPr>
      </p:pic>
      <p:graphicFrame>
        <p:nvGraphicFramePr>
          <p:cNvPr id="720" name="table 720"/>
          <p:cNvGraphicFramePr>
            <a:graphicFrameLocks noGrp="1"/>
          </p:cNvGraphicFramePr>
          <p:nvPr/>
        </p:nvGraphicFramePr>
        <p:xfrm>
          <a:off x="1217612" y="1918411"/>
          <a:ext cx="3060700" cy="2538729"/>
        </p:xfrm>
        <a:graphic>
          <a:graphicData uri="http://schemas.openxmlformats.org/drawingml/2006/table">
            <a:tbl>
              <a:tblPr/>
              <a:tblGrid>
                <a:gridCol w="3060700"/>
              </a:tblGrid>
              <a:tr h="2529204">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pic>
        <p:nvPicPr>
          <p:cNvPr id="722" name="picture 722"/>
          <p:cNvPicPr>
            <a:picLocks noChangeAspect="1"/>
          </p:cNvPicPr>
          <p:nvPr/>
        </p:nvPicPr>
        <p:blipFill>
          <a:blip r:embed="rId4"/>
          <a:stretch>
            <a:fillRect/>
          </a:stretch>
        </p:blipFill>
        <p:spPr>
          <a:xfrm rot="21600000">
            <a:off x="4500436" y="1927931"/>
            <a:ext cx="2889999" cy="2519999"/>
          </a:xfrm>
          <a:prstGeom prst="rect">
            <a:avLst/>
          </a:prstGeom>
        </p:spPr>
      </p:pic>
      <p:graphicFrame>
        <p:nvGraphicFramePr>
          <p:cNvPr id="724" name="table 724"/>
          <p:cNvGraphicFramePr>
            <a:graphicFrameLocks noGrp="1"/>
          </p:cNvGraphicFramePr>
          <p:nvPr/>
        </p:nvGraphicFramePr>
        <p:xfrm>
          <a:off x="4490910" y="1918411"/>
          <a:ext cx="2908934" cy="2538729"/>
        </p:xfrm>
        <a:graphic>
          <a:graphicData uri="http://schemas.openxmlformats.org/drawingml/2006/table">
            <a:tbl>
              <a:tblPr/>
              <a:tblGrid>
                <a:gridCol w="2908934"/>
              </a:tblGrid>
              <a:tr h="2529204">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726" name="textbox 726"/>
          <p:cNvSpPr/>
          <p:nvPr/>
        </p:nvSpPr>
        <p:spPr>
          <a:xfrm>
            <a:off x="505904" y="1104865"/>
            <a:ext cx="10970894" cy="596265"/>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93000"/>
              </a:lnSpc>
              <a:tabLst>
                <a:tab pos="196850" algn="l"/>
              </a:tabLst>
            </a:pPr>
            <a:r>
              <a:rPr sz="900" kern="0" spc="-10" dirty="0">
                <a:solidFill>
                  <a:srgbClr val="000000">
                    <a:alpha val="100000"/>
                  </a:srgbClr>
                </a:solidFill>
                <a:latin typeface="Segoe UI Light" panose="020B0502040204020203"/>
                <a:ea typeface="Segoe UI Light" panose="020B0502040204020203"/>
                <a:cs typeface="Segoe UI Light" panose="020B0502040204020203"/>
              </a:rPr>
              <a:t>Case of HD25 series wafer dicing</a:t>
            </a:r>
            <a:endParaRPr sz="1800" dirty="0">
              <a:latin typeface="微软雅黑 Light" panose="020B0502040204020203" charset="-122"/>
              <a:ea typeface="微软雅黑 Light" panose="020B0502040204020203" charset="-122"/>
              <a:cs typeface="微软雅黑 Light" panose="020B0502040204020203" charset="-122"/>
            </a:endParaRPr>
          </a:p>
          <a:p>
            <a:pPr algn="l" rtl="0" eaLnBrk="0">
              <a:lnSpc>
                <a:spcPct val="109000"/>
              </a:lnSpc>
            </a:pPr>
            <a:endParaRPr sz="800" dirty="0">
              <a:latin typeface="Arial" panose="020B0604020202020204"/>
              <a:ea typeface="Arial" panose="020B0604020202020204"/>
              <a:cs typeface="Arial" panose="020B0604020202020204"/>
            </a:endParaRPr>
          </a:p>
          <a:p>
            <a:pPr algn="r" rtl="0" eaLnBrk="0">
              <a:lnSpc>
                <a:spcPct val="86000"/>
              </a:lnSpc>
              <a:spcBef>
                <a:spcPts val="5"/>
              </a:spcBef>
            </a:pPr>
            <a:r>
              <a:rPr sz="700" kern="0" spc="-10" dirty="0">
                <a:solidFill>
                  <a:srgbClr val="0D0D0D">
                    <a:alpha val="100000"/>
                  </a:srgbClr>
                </a:solidFill>
                <a:latin typeface="Segoe UI Light" panose="020B0502040204020203"/>
                <a:ea typeface="Segoe UI Light" panose="020B0502040204020203"/>
                <a:cs typeface="Segoe UI Light" panose="020B0502040204020203"/>
              </a:rPr>
              <a:t>-Cutting Cases of Ultra-thin Films Containing DAF</a:t>
            </a:r>
            <a:endParaRPr sz="1400" dirty="0">
              <a:latin typeface="微软雅黑 Light" panose="020B0502040204020203" charset="-122"/>
              <a:ea typeface="微软雅黑 Light" panose="020B0502040204020203" charset="-122"/>
              <a:cs typeface="微软雅黑 Light" panose="020B0502040204020203" charset="-122"/>
            </a:endParaRPr>
          </a:p>
        </p:txBody>
      </p:sp>
      <p:pic>
        <p:nvPicPr>
          <p:cNvPr id="728" name="picture 728"/>
          <p:cNvPicPr>
            <a:picLocks noChangeAspect="1"/>
          </p:cNvPicPr>
          <p:nvPr/>
        </p:nvPicPr>
        <p:blipFill>
          <a:blip r:embed="rId5"/>
          <a:stretch>
            <a:fillRect/>
          </a:stretch>
        </p:blipFill>
        <p:spPr>
          <a:xfrm rot="21600000">
            <a:off x="518604" y="1117565"/>
            <a:ext cx="184480" cy="253746"/>
          </a:xfrm>
          <a:prstGeom prst="rect">
            <a:avLst/>
          </a:prstGeom>
        </p:spPr>
      </p:pic>
      <p:sp>
        <p:nvSpPr>
          <p:cNvPr id="730" name="textbox 730"/>
          <p:cNvSpPr/>
          <p:nvPr/>
        </p:nvSpPr>
        <p:spPr>
          <a:xfrm>
            <a:off x="293686" y="166685"/>
            <a:ext cx="2898139" cy="618490"/>
          </a:xfrm>
          <a:prstGeom prst="rect">
            <a:avLst/>
          </a:prstGeom>
          <a:noFill/>
          <a:ln w="0" cap="flat">
            <a:noFill/>
            <a:prstDash val="solid"/>
            <a:miter lim="0"/>
          </a:ln>
        </p:spPr>
        <p:txBody>
          <a:bodyPr vert="horz" wrap="square" lIns="0" tIns="0" rIns="0" bIns="0"/>
          <a:lstStyle/>
          <a:p>
            <a:pPr algn="l" rtl="0" eaLnBrk="0">
              <a:lnSpc>
                <a:spcPct val="107000"/>
              </a:lnSpc>
            </a:pPr>
            <a:endParaRPr sz="600" dirty="0">
              <a:latin typeface="Arial" panose="020B0604020202020204"/>
              <a:ea typeface="Arial" panose="020B0604020202020204"/>
              <a:cs typeface="Arial" panose="020B0604020202020204"/>
            </a:endParaRPr>
          </a:p>
          <a:p>
            <a:pPr marL="742950" algn="l" rtl="0" eaLnBrk="0">
              <a:lnSpc>
                <a:spcPct val="86000"/>
              </a:lnSpc>
              <a:spcBef>
                <a:spcPts val="5"/>
              </a:spcBef>
              <a:tabLst>
                <a:tab pos="957580" algn="l"/>
              </a:tabLst>
            </a:pPr>
            <a:r>
              <a:rPr sz="1600" b="1" kern="0" spc="-30" dirty="0">
                <a:solidFill>
                  <a:srgbClr val="000000">
                    <a:alpha val="100000"/>
                  </a:srgbClr>
                </a:solidFill>
                <a:latin typeface="Segoe UI Light" panose="020B0502040204020203"/>
                <a:ea typeface="Segoe UI Light" panose="020B0502040204020203"/>
                <a:cs typeface="Segoe UI Light" panose="020B0502040204020203"/>
              </a:rPr>
              <a:t>4.</a:t>
            </a:r>
            <a:r>
              <a:rPr sz="1600" b="1"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application case</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68" name="group 68"/>
          <p:cNvGrpSpPr/>
          <p:nvPr/>
        </p:nvGrpSpPr>
        <p:grpSpPr>
          <a:xfrm rot="21600000">
            <a:off x="306386" y="179385"/>
            <a:ext cx="730252" cy="564311"/>
            <a:chOff x="0" y="0"/>
            <a:chExt cx="730252" cy="564311"/>
          </a:xfrm>
        </p:grpSpPr>
        <p:sp>
          <p:nvSpPr>
            <p:cNvPr id="732" name="path 732"/>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734" name="path 734"/>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pic>
        <p:nvPicPr>
          <p:cNvPr id="736" name="picture 736"/>
          <p:cNvPicPr>
            <a:picLocks noChangeAspect="1"/>
          </p:cNvPicPr>
          <p:nvPr/>
        </p:nvPicPr>
        <p:blipFill>
          <a:blip r:embed="rId6"/>
          <a:stretch>
            <a:fillRect/>
          </a:stretch>
        </p:blipFill>
        <p:spPr>
          <a:xfrm rot="21600000">
            <a:off x="0" y="6749884"/>
            <a:ext cx="12192000" cy="108115"/>
          </a:xfrm>
          <a:prstGeom prst="rect">
            <a:avLst/>
          </a:prstGeom>
        </p:spPr>
      </p:pic>
      <p:pic>
        <p:nvPicPr>
          <p:cNvPr id="738" name="picture 738" descr="C:/Users/Administrator/Desktop/101010.png101010"/>
          <p:cNvPicPr>
            <a:picLocks noChangeAspect="1"/>
          </p:cNvPicPr>
          <p:nvPr/>
        </p:nvPicPr>
        <p:blipFill>
          <a:blip r:embed="rId7"/>
          <a:srcRect l="-58222" t="-6281" r="-12900" b="-19627"/>
          <a:stretch>
            <a:fillRect/>
          </a:stretch>
        </p:blipFill>
        <p:spPr>
          <a:xfrm rot="21600000">
            <a:off x="8150860" y="55245"/>
            <a:ext cx="3956050" cy="814705"/>
          </a:xfrm>
          <a:prstGeom prst="rect">
            <a:avLst/>
          </a:prstGeom>
        </p:spPr>
      </p:pic>
      <p:pic>
        <p:nvPicPr>
          <p:cNvPr id="740" name="picture 740"/>
          <p:cNvPicPr>
            <a:picLocks noChangeAspect="1"/>
          </p:cNvPicPr>
          <p:nvPr/>
        </p:nvPicPr>
        <p:blipFill>
          <a:blip r:embed="rId8"/>
          <a:stretch>
            <a:fillRect/>
          </a:stretch>
        </p:blipFill>
        <p:spPr>
          <a:xfrm rot="21600000">
            <a:off x="3062213" y="2262860"/>
            <a:ext cx="1072995" cy="304787"/>
          </a:xfrm>
          <a:prstGeom prst="rect">
            <a:avLst/>
          </a:prstGeom>
        </p:spPr>
      </p:pic>
      <p:sp>
        <p:nvSpPr>
          <p:cNvPr id="742" name="textbox 742"/>
          <p:cNvSpPr/>
          <p:nvPr/>
        </p:nvSpPr>
        <p:spPr>
          <a:xfrm>
            <a:off x="10429265" y="1937067"/>
            <a:ext cx="704850" cy="315595"/>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118000"/>
              </a:lnSpc>
            </a:pPr>
            <a:endParaRPr sz="400" dirty="0">
              <a:latin typeface="Arial" panose="020B0604020202020204"/>
              <a:ea typeface="Arial" panose="020B0604020202020204"/>
              <a:cs typeface="Arial" panose="020B0604020202020204"/>
            </a:endParaRPr>
          </a:p>
          <a:p>
            <a:pPr marL="95885" algn="l" rtl="0" eaLnBrk="0">
              <a:lnSpc>
                <a:spcPct val="86000"/>
              </a:lnSpc>
              <a:spcBef>
                <a:spcPts val="0"/>
              </a:spcBef>
            </a:pPr>
            <a:r>
              <a:rPr sz="750" kern="0" spc="7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side</a:t>
            </a:r>
            <a:endParaRPr sz="1500" dirty="0">
              <a:latin typeface="微软雅黑 Light" panose="020B0502040204020203" charset="-122"/>
              <a:ea typeface="微软雅黑 Light" panose="020B0502040204020203" charset="-122"/>
              <a:cs typeface="微软雅黑 Light" panose="020B0502040204020203" charset="-122"/>
            </a:endParaRPr>
          </a:p>
        </p:txBody>
      </p:sp>
      <p:sp>
        <p:nvSpPr>
          <p:cNvPr id="744" name="textbox 744"/>
          <p:cNvSpPr/>
          <p:nvPr/>
        </p:nvSpPr>
        <p:spPr>
          <a:xfrm>
            <a:off x="3564369" y="1927936"/>
            <a:ext cx="704850" cy="315595"/>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111000"/>
              </a:lnSpc>
            </a:pPr>
            <a:endParaRPr sz="500" dirty="0">
              <a:latin typeface="Arial" panose="020B0604020202020204"/>
              <a:ea typeface="Arial" panose="020B0604020202020204"/>
              <a:cs typeface="Arial" panose="020B0604020202020204"/>
            </a:endParaRPr>
          </a:p>
          <a:p>
            <a:pPr marL="95885" algn="l" rtl="0" eaLnBrk="0">
              <a:lnSpc>
                <a:spcPct val="80000"/>
              </a:lnSpc>
              <a:spcBef>
                <a:spcPts val="0"/>
              </a:spcBef>
            </a:pPr>
            <a:r>
              <a:rPr sz="750" kern="0" spc="7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front</a:t>
            </a:r>
            <a:endParaRPr sz="1500" dirty="0">
              <a:latin typeface="微软雅黑 Light" panose="020B0502040204020203" charset="-122"/>
              <a:ea typeface="微软雅黑 Light" panose="020B0502040204020203" charset="-122"/>
              <a:cs typeface="微软雅黑 Light" panose="020B0502040204020203" charset="-122"/>
            </a:endParaRPr>
          </a:p>
        </p:txBody>
      </p:sp>
      <p:sp>
        <p:nvSpPr>
          <p:cNvPr id="746" name="textbox 746"/>
          <p:cNvSpPr/>
          <p:nvPr/>
        </p:nvSpPr>
        <p:spPr>
          <a:xfrm>
            <a:off x="6685598" y="1932013"/>
            <a:ext cx="704850" cy="315595"/>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118000"/>
              </a:lnSpc>
            </a:pPr>
            <a:endParaRPr sz="400" dirty="0">
              <a:latin typeface="Arial" panose="020B0604020202020204"/>
              <a:ea typeface="Arial" panose="020B0604020202020204"/>
              <a:cs typeface="Arial" panose="020B0604020202020204"/>
            </a:endParaRPr>
          </a:p>
          <a:p>
            <a:pPr marL="97790" algn="l" rtl="0" eaLnBrk="0">
              <a:lnSpc>
                <a:spcPct val="86000"/>
              </a:lnSpc>
              <a:spcBef>
                <a:spcPts val="0"/>
              </a:spcBef>
            </a:pPr>
            <a:r>
              <a:rPr sz="750" kern="0" spc="6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back</a:t>
            </a:r>
            <a:endParaRPr sz="1500" dirty="0">
              <a:latin typeface="微软雅黑 Light" panose="020B0502040204020203" charset="-122"/>
              <a:ea typeface="微软雅黑 Light" panose="020B0502040204020203" charset="-122"/>
              <a:cs typeface="微软雅黑 Light" panose="020B0502040204020203" charset="-122"/>
            </a:endParaRPr>
          </a:p>
        </p:txBody>
      </p:sp>
      <p:sp>
        <p:nvSpPr>
          <p:cNvPr id="748" name="path 748"/>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
        <p:nvSpPr>
          <p:cNvPr id="750" name="path 750"/>
          <p:cNvSpPr/>
          <p:nvPr/>
        </p:nvSpPr>
        <p:spPr>
          <a:xfrm>
            <a:off x="8794497" y="3178804"/>
            <a:ext cx="619125" cy="77680"/>
          </a:xfrm>
          <a:custGeom>
            <a:avLst/>
            <a:gdLst/>
            <a:ahLst/>
            <a:cxnLst/>
            <a:rect l="0" t="0" r="0" b="0"/>
            <a:pathLst>
              <a:path w="975" h="122">
                <a:moveTo>
                  <a:pt x="120" y="0"/>
                </a:moveTo>
                <a:lnTo>
                  <a:pt x="60" y="120"/>
                </a:lnTo>
                <a:lnTo>
                  <a:pt x="0" y="0"/>
                </a:lnTo>
                <a:lnTo>
                  <a:pt x="120" y="0"/>
                </a:lnTo>
                <a:close/>
              </a:path>
              <a:path w="975" h="122">
                <a:moveTo>
                  <a:pt x="855" y="122"/>
                </a:moveTo>
                <a:lnTo>
                  <a:pt x="915" y="2"/>
                </a:lnTo>
                <a:lnTo>
                  <a:pt x="975" y="122"/>
                </a:lnTo>
                <a:lnTo>
                  <a:pt x="855" y="122"/>
                </a:lnTo>
                <a:close/>
              </a:path>
            </a:pathLst>
          </a:custGeom>
          <a:solidFill>
            <a:srgbClr val="4472C4">
              <a:alpha val="100000"/>
            </a:srgbClr>
          </a:solidFill>
          <a:ln w="0" cap="flat">
            <a:noFill/>
            <a:prstDash val="solid"/>
            <a:miter lim="0"/>
          </a:ln>
        </p:spPr>
        <p:txBody>
          <a:bodyPr rtlCol="0"/>
          <a:lstStyle/>
          <a:p>
            <a:pPr algn="ctr"/>
            <a:endParaRPr lang="zh-CN" altLang="en-US"/>
          </a:p>
        </p:txBody>
      </p:sp>
      <p:sp>
        <p:nvSpPr>
          <p:cNvPr id="752" name="path 752"/>
          <p:cNvSpPr/>
          <p:nvPr/>
        </p:nvSpPr>
        <p:spPr>
          <a:xfrm>
            <a:off x="8794497" y="2775610"/>
            <a:ext cx="76200" cy="76200"/>
          </a:xfrm>
          <a:custGeom>
            <a:avLst/>
            <a:gdLst/>
            <a:ahLst/>
            <a:cxnLst/>
            <a:rect l="0" t="0" r="0" b="0"/>
            <a:pathLst>
              <a:path w="120" h="120">
                <a:moveTo>
                  <a:pt x="0" y="120"/>
                </a:moveTo>
                <a:lnTo>
                  <a:pt x="60" y="0"/>
                </a:lnTo>
                <a:lnTo>
                  <a:pt x="120" y="120"/>
                </a:lnTo>
                <a:lnTo>
                  <a:pt x="0" y="120"/>
                </a:lnTo>
                <a:close/>
              </a:path>
            </a:pathLst>
          </a:custGeom>
          <a:solidFill>
            <a:srgbClr val="4472C4">
              <a:alpha val="100000"/>
            </a:srgbClr>
          </a:solidFill>
          <a:ln w="0" cap="flat">
            <a:noFill/>
            <a:prstDash val="solid"/>
            <a:miter lim="0"/>
          </a:ln>
        </p:spPr>
        <p:txBody>
          <a:bodyPr rtlCol="0"/>
          <a:lstStyle/>
          <a:p>
            <a:pPr algn="ct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4" name="table 754"/>
          <p:cNvGraphicFramePr>
            <a:graphicFrameLocks noGrp="1"/>
          </p:cNvGraphicFramePr>
          <p:nvPr/>
        </p:nvGraphicFramePr>
        <p:xfrm>
          <a:off x="539750" y="1721688"/>
          <a:ext cx="11136629" cy="4579620"/>
        </p:xfrm>
        <a:graphic>
          <a:graphicData uri="http://schemas.openxmlformats.org/drawingml/2006/table">
            <a:tbl>
              <a:tblPr/>
              <a:tblGrid>
                <a:gridCol w="2882900"/>
                <a:gridCol w="3671570"/>
                <a:gridCol w="4582159"/>
              </a:tblGrid>
              <a:tr h="263969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a:noFill/>
                    </a:lnR>
                    <a:lnT w="19050" cap="flat" cmpd="sng" algn="ctr">
                      <a:solidFill>
                        <a:srgbClr val="1D2380"/>
                      </a:solidFill>
                      <a:prstDash val="solid"/>
                      <a:round/>
                      <a:headEnd type="none" w="med" len="med"/>
                      <a:tailEnd type="none" w="med" len="med"/>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a:noFill/>
                    </a:lnL>
                    <a:lnR>
                      <a:noFill/>
                    </a:lnR>
                    <a:lnT w="19050" cap="flat" cmpd="sng" algn="ctr">
                      <a:solidFill>
                        <a:srgbClr val="1D2380"/>
                      </a:solidFill>
                      <a:prstDash val="solid"/>
                      <a:round/>
                      <a:headEnd type="none" w="med" len="med"/>
                      <a:tailEnd type="none" w="med" len="med"/>
                    </a:lnT>
                    <a:lnB>
                      <a:noFill/>
                    </a:lnB>
                  </a:tcPr>
                </a:tc>
                <a:tc rowSpan="2">
                  <a:txBody>
                    <a:bodyPr/>
                    <a:lstStyle/>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marL="1518920" algn="l" rtl="0" eaLnBrk="0">
                        <a:lnSpc>
                          <a:spcPct val="86000"/>
                        </a:lnSpc>
                        <a:spcBef>
                          <a:spcPts val="5"/>
                        </a:spcBef>
                      </a:pPr>
                      <a:r>
                        <a:rPr sz="700" kern="0" spc="-10" dirty="0">
                          <a:solidFill>
                            <a:srgbClr val="0D0D0D">
                              <a:alpha val="100000"/>
                            </a:srgbClr>
                          </a:solidFill>
                          <a:latin typeface="Segoe UI Light" panose="020B0502040204020203"/>
                          <a:ea typeface="Segoe UI Light" panose="020B0502040204020203"/>
                          <a:cs typeface="Segoe UI Light" panose="020B0502040204020203"/>
                        </a:rPr>
                        <a:t>LED LED Ceramic Substrate</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a:noFill/>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w="19050" cap="flat" cmpd="sng" algn="ctr">
                      <a:solidFill>
                        <a:srgbClr val="1D2380"/>
                      </a:solidFill>
                      <a:prstDash val="solid"/>
                      <a:round/>
                      <a:headEnd type="none" w="med" len="med"/>
                      <a:tailEnd type="none" w="med" len="med"/>
                    </a:lnB>
                  </a:tcPr>
                </a:tc>
              </a:tr>
              <a:tr h="1939925">
                <a:tc gridSpan="2">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a:noFill/>
                    </a:lnR>
                    <a:lnT>
                      <a:noFill/>
                    </a:lnT>
                    <a:lnB w="19050" cap="flat" cmpd="sng" algn="ctr">
                      <a:solidFill>
                        <a:srgbClr val="1D2380"/>
                      </a:solidFill>
                      <a:prstDash val="solid"/>
                      <a:round/>
                      <a:headEnd type="none" w="med" len="med"/>
                      <a:tailEnd type="none" w="med" len="med"/>
                    </a:lnB>
                  </a:tcPr>
                </a:tc>
                <a:tc hMerge="1">
                  <a:tcPr marL="0" marR="0" marT="0" marB="0" vert="horz">
                    <a:lnL w="19050" cap="flat" cmpd="sng" algn="ctr">
                      <a:solidFill>
                        <a:srgbClr val="1D2380"/>
                      </a:solidFill>
                      <a:prstDash val="solid"/>
                      <a:round/>
                      <a:headEnd type="none" w="med" len="med"/>
                      <a:tailEnd type="none" w="med" len="med"/>
                    </a:lnL>
                    <a:lnR>
                      <a:noFill/>
                    </a:lnR>
                    <a:lnT>
                      <a:noFill/>
                    </a:lnT>
                    <a:lnB w="19050" cap="flat" cmpd="sng" algn="ctr">
                      <a:solidFill>
                        <a:srgbClr val="1D2380"/>
                      </a:solidFill>
                      <a:prstDash val="solid"/>
                      <a:round/>
                      <a:headEnd type="none" w="med" len="med"/>
                      <a:tailEnd type="none" w="med" len="med"/>
                    </a:lnB>
                  </a:tcPr>
                </a:tc>
                <a:tc vMerge="1">
                  <a:tcPr marL="0" marR="0" marT="0" marB="0" vert="horz">
                    <a:lnL>
                      <a:noFill/>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w="19050" cap="flat" cmpd="sng" algn="ctr">
                      <a:solidFill>
                        <a:srgbClr val="1D2380"/>
                      </a:solidFill>
                      <a:prstDash val="solid"/>
                      <a:round/>
                      <a:headEnd type="none" w="med" len="med"/>
                      <a:tailEnd type="none" w="med" len="med"/>
                    </a:lnB>
                  </a:tcPr>
                </a:tc>
              </a:tr>
            </a:tbl>
          </a:graphicData>
        </a:graphic>
      </p:graphicFrame>
      <p:pic>
        <p:nvPicPr>
          <p:cNvPr id="756" name="picture 756"/>
          <p:cNvPicPr>
            <a:picLocks noChangeAspect="1"/>
          </p:cNvPicPr>
          <p:nvPr/>
        </p:nvPicPr>
        <p:blipFill>
          <a:blip r:embed="rId1"/>
          <a:stretch>
            <a:fillRect/>
          </a:stretch>
        </p:blipFill>
        <p:spPr>
          <a:xfrm rot="21600000">
            <a:off x="7197382" y="1996122"/>
            <a:ext cx="3848098" cy="3800407"/>
          </a:xfrm>
          <a:prstGeom prst="rect">
            <a:avLst/>
          </a:prstGeom>
        </p:spPr>
      </p:pic>
      <p:graphicFrame>
        <p:nvGraphicFramePr>
          <p:cNvPr id="758" name="table 758"/>
          <p:cNvGraphicFramePr>
            <a:graphicFrameLocks noGrp="1"/>
          </p:cNvGraphicFramePr>
          <p:nvPr/>
        </p:nvGraphicFramePr>
        <p:xfrm>
          <a:off x="708567" y="4421838"/>
          <a:ext cx="6283325" cy="1675129"/>
        </p:xfrm>
        <a:graphic>
          <a:graphicData uri="http://schemas.openxmlformats.org/drawingml/2006/table">
            <a:tbl>
              <a:tblPr/>
              <a:tblGrid>
                <a:gridCol w="1021714"/>
                <a:gridCol w="1673225"/>
                <a:gridCol w="1003935"/>
                <a:gridCol w="2584450"/>
              </a:tblGrid>
              <a:tr h="346709">
                <a:tc gridSpan="4">
                  <a:txBody>
                    <a:bodyPr/>
                    <a:lstStyle/>
                    <a:p>
                      <a:pPr algn="l" rtl="0" eaLnBrk="0">
                        <a:lnSpc>
                          <a:spcPct val="104000"/>
                        </a:lnSpc>
                      </a:pPr>
                      <a:endParaRPr sz="400" dirty="0">
                        <a:latin typeface="Arial" panose="020B0604020202020204"/>
                        <a:ea typeface="Arial" panose="020B0604020202020204"/>
                        <a:cs typeface="Arial" panose="020B0604020202020204"/>
                      </a:endParaRPr>
                    </a:p>
                    <a:p>
                      <a:pPr marL="177165" algn="l" rtl="0" eaLnBrk="0">
                        <a:lnSpc>
                          <a:spcPts val="1805"/>
                        </a:lnSpc>
                        <a:spcBef>
                          <a:spcPts val="5"/>
                        </a:spcBef>
                      </a:pPr>
                      <a:r>
                        <a:rPr sz="700" b="1" kern="0" spc="-1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Blade specification: HS25 56x3.0x0.12B 500S30S16</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59">
                <a:tc>
                  <a:txBody>
                    <a:bodyPr/>
                    <a:lstStyle/>
                    <a:p>
                      <a:pPr algn="l" rtl="0" eaLnBrk="0">
                        <a:lnSpc>
                          <a:spcPct val="100000"/>
                        </a:lnSpc>
                      </a:pPr>
                      <a:endParaRPr sz="600" dirty="0">
                        <a:latin typeface="Arial" panose="020B0604020202020204"/>
                        <a:ea typeface="Arial" panose="020B0604020202020204"/>
                        <a:cs typeface="Arial" panose="020B0604020202020204"/>
                      </a:endParaRPr>
                    </a:p>
                    <a:p>
                      <a:pPr marL="125730"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Substrate type: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8000"/>
                        </a:lnSpc>
                      </a:pPr>
                      <a:endParaRPr sz="500" dirty="0">
                        <a:latin typeface="Arial" panose="020B0604020202020204"/>
                        <a:ea typeface="Arial" panose="020B0604020202020204"/>
                        <a:cs typeface="Arial" panose="020B0604020202020204"/>
                      </a:endParaRPr>
                    </a:p>
                    <a:p>
                      <a:pPr marL="71120" algn="l" rtl="0" eaLnBrk="0">
                        <a:lnSpc>
                          <a:spcPct val="86000"/>
                        </a:lnSpc>
                        <a:spcBef>
                          <a:spcPts val="0"/>
                        </a:spcBef>
                      </a:pPr>
                      <a:r>
                        <a:rPr sz="700" kern="0" spc="-3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Ceramic, LED beads</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0000"/>
                        </a:lnSpc>
                      </a:pPr>
                      <a:endParaRPr sz="600" dirty="0">
                        <a:latin typeface="Arial" panose="020B0604020202020204"/>
                        <a:ea typeface="Arial" panose="020B0604020202020204"/>
                        <a:cs typeface="Arial" panose="020B0604020202020204"/>
                      </a:endParaRPr>
                    </a:p>
                    <a:p>
                      <a:pPr marL="109220"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Substrate thickness:</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25000"/>
                        </a:lnSpc>
                      </a:pPr>
                      <a:endParaRPr sz="300" dirty="0">
                        <a:latin typeface="Arial" panose="020B0604020202020204"/>
                        <a:ea typeface="Arial" panose="020B0604020202020204"/>
                        <a:cs typeface="Arial" panose="020B0604020202020204"/>
                      </a:endParaRPr>
                    </a:p>
                    <a:p>
                      <a:pPr marL="62230" algn="l" rtl="0" eaLnBrk="0">
                        <a:lnSpc>
                          <a:spcPts val="1805"/>
                        </a:lnSpc>
                        <a:spcBef>
                          <a:spcPts val="0"/>
                        </a:spcBef>
                      </a:pPr>
                      <a:r>
                        <a:rPr sz="700" kern="0" spc="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0.75mm coating layer+0.71mm substrate</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59">
                <a:tc>
                  <a:txBody>
                    <a:bodyPr/>
                    <a:lstStyle/>
                    <a:p>
                      <a:pPr algn="l" rtl="0" eaLnBrk="0">
                        <a:lnSpc>
                          <a:spcPct val="119000"/>
                        </a:lnSpc>
                      </a:pPr>
                      <a:endParaRPr sz="500" dirty="0">
                        <a:latin typeface="Arial" panose="020B0604020202020204"/>
                        <a:ea typeface="Arial" panose="020B0604020202020204"/>
                        <a:cs typeface="Arial" panose="020B0604020202020204"/>
                      </a:endParaRPr>
                    </a:p>
                    <a:p>
                      <a:pPr marL="124460"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LED size: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25000"/>
                        </a:lnSpc>
                      </a:pPr>
                      <a:endParaRPr sz="300" dirty="0">
                        <a:latin typeface="Arial" panose="020B0604020202020204"/>
                        <a:ea typeface="Arial" panose="020B0604020202020204"/>
                        <a:cs typeface="Arial" panose="020B0604020202020204"/>
                      </a:endParaRPr>
                    </a:p>
                    <a:p>
                      <a:pPr marL="73025" algn="l" rtl="0" eaLnBrk="0">
                        <a:lnSpc>
                          <a:spcPts val="1805"/>
                        </a:lnSpc>
                        <a:spcBef>
                          <a:spcPts val="0"/>
                        </a:spcBef>
                      </a:pPr>
                      <a:r>
                        <a:rPr sz="700" kern="0" spc="-3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5x5mm</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0000"/>
                        </a:lnSpc>
                      </a:pPr>
                      <a:endParaRPr sz="600" dirty="0">
                        <a:latin typeface="Arial" panose="020B0604020202020204"/>
                        <a:ea typeface="Arial" panose="020B0604020202020204"/>
                        <a:cs typeface="Arial" panose="020B0604020202020204"/>
                      </a:endParaRPr>
                    </a:p>
                    <a:p>
                      <a:pPr marL="109855"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main shaft speed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25000"/>
                        </a:lnSpc>
                      </a:pPr>
                      <a:endParaRPr sz="300" dirty="0">
                        <a:latin typeface="Arial" panose="020B0604020202020204"/>
                        <a:ea typeface="Arial" panose="020B0604020202020204"/>
                        <a:cs typeface="Arial" panose="020B0604020202020204"/>
                      </a:endParaRPr>
                    </a:p>
                    <a:p>
                      <a:pPr marL="67310" algn="l" rtl="0" eaLnBrk="0">
                        <a:lnSpc>
                          <a:spcPts val="1805"/>
                        </a:lnSpc>
                        <a:spcBef>
                          <a:spcPts val="0"/>
                        </a:spcBef>
                      </a:pPr>
                      <a:r>
                        <a:rPr sz="700" kern="0" spc="-4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25k  rpm</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229">
                <a:tc>
                  <a:txBody>
                    <a:bodyPr/>
                    <a:lstStyle/>
                    <a:p>
                      <a:pPr algn="l" rtl="0" eaLnBrk="0">
                        <a:lnSpc>
                          <a:spcPct val="105000"/>
                        </a:lnSpc>
                      </a:pPr>
                      <a:endParaRPr sz="500" dirty="0">
                        <a:latin typeface="Arial" panose="020B0604020202020204"/>
                        <a:ea typeface="Arial" panose="020B0604020202020204"/>
                        <a:cs typeface="Arial" panose="020B0604020202020204"/>
                      </a:endParaRPr>
                    </a:p>
                    <a:p>
                      <a:pPr marL="125095" algn="l" rtl="0" eaLnBrk="0">
                        <a:lnSpc>
                          <a:spcPct val="86000"/>
                        </a:lnSpc>
                        <a:spcBef>
                          <a:spcPts val="0"/>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feed velocity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48000"/>
                        </a:lnSpc>
                      </a:pPr>
                      <a:endParaRPr sz="200" dirty="0">
                        <a:latin typeface="Arial" panose="020B0604020202020204"/>
                        <a:ea typeface="Arial" panose="020B0604020202020204"/>
                        <a:cs typeface="Arial" panose="020B0604020202020204"/>
                      </a:endParaRPr>
                    </a:p>
                    <a:p>
                      <a:pPr marL="69215" algn="l" rtl="0" eaLnBrk="0">
                        <a:lnSpc>
                          <a:spcPts val="1805"/>
                        </a:lnSpc>
                        <a:spcBef>
                          <a:spcPts val="0"/>
                        </a:spcBef>
                      </a:pPr>
                      <a:r>
                        <a:rPr sz="700" kern="0" spc="-2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3mm/s</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470">
                <a:tc>
                  <a:txBody>
                    <a:bodyPr/>
                    <a:lstStyle/>
                    <a:p>
                      <a:pPr algn="l" rtl="0" eaLnBrk="0">
                        <a:lnSpc>
                          <a:spcPct val="111000"/>
                        </a:lnSpc>
                      </a:pPr>
                      <a:endParaRPr sz="500" dirty="0">
                        <a:latin typeface="Arial" panose="020B0604020202020204"/>
                        <a:ea typeface="Arial" panose="020B0604020202020204"/>
                        <a:cs typeface="Arial" panose="020B0604020202020204"/>
                      </a:endParaRPr>
                    </a:p>
                    <a:p>
                      <a:pPr algn="r" rtl="0" eaLnBrk="0">
                        <a:lnSpc>
                          <a:spcPct val="86000"/>
                        </a:lnSpc>
                        <a:spcBef>
                          <a:spcPts val="0"/>
                        </a:spcBef>
                      </a:pPr>
                      <a:r>
                        <a:rPr sz="650" b="1" kern="0" spc="-12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quality requirement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rtl="0" eaLnBrk="0">
                        <a:lnSpc>
                          <a:spcPct val="108000"/>
                        </a:lnSpc>
                      </a:pPr>
                      <a:endParaRPr sz="500" dirty="0">
                        <a:latin typeface="Arial" panose="020B0604020202020204"/>
                        <a:ea typeface="Arial" panose="020B0604020202020204"/>
                        <a:cs typeface="Arial" panose="020B0604020202020204"/>
                      </a:endParaRPr>
                    </a:p>
                    <a:p>
                      <a:pPr marL="62230" algn="l" rtl="0" eaLnBrk="0">
                        <a:lnSpc>
                          <a:spcPct val="86000"/>
                        </a:lnSpc>
                        <a:spcBef>
                          <a:spcPts val="5"/>
                        </a:spcBef>
                      </a:pPr>
                      <a:r>
                        <a:rPr sz="700" kern="0" spc="-4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No chipping on the front and back, and no step on the side.</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60" name="picture 760"/>
          <p:cNvPicPr>
            <a:picLocks noChangeAspect="1"/>
          </p:cNvPicPr>
          <p:nvPr/>
        </p:nvPicPr>
        <p:blipFill>
          <a:blip r:embed="rId2"/>
          <a:stretch>
            <a:fillRect/>
          </a:stretch>
        </p:blipFill>
        <p:spPr>
          <a:xfrm rot="21600000">
            <a:off x="3576576" y="1996123"/>
            <a:ext cx="3408964" cy="2305049"/>
          </a:xfrm>
          <a:prstGeom prst="rect">
            <a:avLst/>
          </a:prstGeom>
        </p:spPr>
      </p:pic>
      <p:pic>
        <p:nvPicPr>
          <p:cNvPr id="762" name="picture 762"/>
          <p:cNvPicPr>
            <a:picLocks noChangeAspect="1"/>
          </p:cNvPicPr>
          <p:nvPr/>
        </p:nvPicPr>
        <p:blipFill>
          <a:blip r:embed="rId3"/>
          <a:stretch>
            <a:fillRect/>
          </a:stretch>
        </p:blipFill>
        <p:spPr>
          <a:xfrm rot="21600000">
            <a:off x="713963" y="1996440"/>
            <a:ext cx="2554880" cy="2303999"/>
          </a:xfrm>
          <a:prstGeom prst="rect">
            <a:avLst/>
          </a:prstGeom>
        </p:spPr>
      </p:pic>
      <p:sp>
        <p:nvSpPr>
          <p:cNvPr id="764" name="textbox 764"/>
          <p:cNvSpPr/>
          <p:nvPr/>
        </p:nvSpPr>
        <p:spPr>
          <a:xfrm>
            <a:off x="505904" y="1104865"/>
            <a:ext cx="11178540" cy="551180"/>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93000"/>
              </a:lnSpc>
              <a:tabLst>
                <a:tab pos="196850" algn="l"/>
              </a:tabLst>
            </a:pPr>
            <a:r>
              <a:rPr sz="900" kern="0" spc="-10" dirty="0">
                <a:solidFill>
                  <a:srgbClr val="000000">
                    <a:alpha val="100000"/>
                  </a:srgbClr>
                </a:solidFill>
                <a:latin typeface="Segoe UI Light" panose="020B0502040204020203"/>
                <a:ea typeface="Segoe UI Light" panose="020B0502040204020203"/>
                <a:cs typeface="Segoe UI Light" panose="020B0502040204020203"/>
              </a:rPr>
              <a:t>HS25 series of the cutting and packaging case</a:t>
            </a:r>
            <a:endParaRPr sz="1800" dirty="0">
              <a:latin typeface="微软雅黑 Light" panose="020B0502040204020203" charset="-122"/>
              <a:ea typeface="微软雅黑 Light" panose="020B0502040204020203" charset="-122"/>
              <a:cs typeface="微软雅黑 Light" panose="020B0502040204020203" charset="-122"/>
            </a:endParaRPr>
          </a:p>
          <a:p>
            <a:pPr algn="l" rtl="0" eaLnBrk="0">
              <a:lnSpc>
                <a:spcPct val="115000"/>
              </a:lnSpc>
            </a:pPr>
            <a:endParaRPr sz="500" dirty="0">
              <a:latin typeface="Arial" panose="020B0604020202020204"/>
              <a:ea typeface="Arial" panose="020B0604020202020204"/>
              <a:cs typeface="Arial" panose="020B0604020202020204"/>
            </a:endParaRPr>
          </a:p>
          <a:p>
            <a:pPr algn="r" rtl="0" eaLnBrk="0">
              <a:lnSpc>
                <a:spcPct val="86000"/>
              </a:lnSpc>
              <a:spcBef>
                <a:spcPts val="5"/>
              </a:spcBef>
            </a:pPr>
            <a:r>
              <a:rPr sz="700" kern="0" spc="-10" dirty="0">
                <a:solidFill>
                  <a:srgbClr val="0D0D0D">
                    <a:alpha val="100000"/>
                  </a:srgbClr>
                </a:solidFill>
                <a:latin typeface="Segoe UI Light" panose="020B0502040204020203"/>
                <a:ea typeface="Segoe UI Light" panose="020B0502040204020203"/>
                <a:cs typeface="Segoe UI Light" panose="020B0502040204020203"/>
              </a:rPr>
              <a:t>-LED ceramic substrate case</a:t>
            </a:r>
            <a:endParaRPr sz="1400" dirty="0">
              <a:latin typeface="微软雅黑 Light" panose="020B0502040204020203" charset="-122"/>
              <a:ea typeface="微软雅黑 Light" panose="020B0502040204020203" charset="-122"/>
              <a:cs typeface="微软雅黑 Light" panose="020B0502040204020203" charset="-122"/>
            </a:endParaRPr>
          </a:p>
        </p:txBody>
      </p:sp>
      <p:pic>
        <p:nvPicPr>
          <p:cNvPr id="766" name="picture 766"/>
          <p:cNvPicPr>
            <a:picLocks noChangeAspect="1"/>
          </p:cNvPicPr>
          <p:nvPr/>
        </p:nvPicPr>
        <p:blipFill>
          <a:blip r:embed="rId4"/>
          <a:stretch>
            <a:fillRect/>
          </a:stretch>
        </p:blipFill>
        <p:spPr>
          <a:xfrm rot="21600000">
            <a:off x="518604" y="1117565"/>
            <a:ext cx="184480" cy="253746"/>
          </a:xfrm>
          <a:prstGeom prst="rect">
            <a:avLst/>
          </a:prstGeom>
        </p:spPr>
      </p:pic>
      <p:sp>
        <p:nvSpPr>
          <p:cNvPr id="768" name="textbox 768"/>
          <p:cNvSpPr/>
          <p:nvPr/>
        </p:nvSpPr>
        <p:spPr>
          <a:xfrm>
            <a:off x="293686" y="166685"/>
            <a:ext cx="2898139" cy="618490"/>
          </a:xfrm>
          <a:prstGeom prst="rect">
            <a:avLst/>
          </a:prstGeom>
          <a:noFill/>
          <a:ln w="0" cap="flat">
            <a:noFill/>
            <a:prstDash val="solid"/>
            <a:miter lim="0"/>
          </a:ln>
        </p:spPr>
        <p:txBody>
          <a:bodyPr vert="horz" wrap="square" lIns="0" tIns="0" rIns="0" bIns="0"/>
          <a:lstStyle/>
          <a:p>
            <a:pPr algn="l" rtl="0" eaLnBrk="0">
              <a:lnSpc>
                <a:spcPct val="107000"/>
              </a:lnSpc>
            </a:pPr>
            <a:endParaRPr sz="600" dirty="0">
              <a:latin typeface="Arial" panose="020B0604020202020204"/>
              <a:ea typeface="Arial" panose="020B0604020202020204"/>
              <a:cs typeface="Arial" panose="020B0604020202020204"/>
            </a:endParaRPr>
          </a:p>
          <a:p>
            <a:pPr marL="742950" algn="l" rtl="0" eaLnBrk="0">
              <a:lnSpc>
                <a:spcPct val="86000"/>
              </a:lnSpc>
              <a:spcBef>
                <a:spcPts val="5"/>
              </a:spcBef>
              <a:tabLst>
                <a:tab pos="957580" algn="l"/>
              </a:tabLst>
            </a:pPr>
            <a:r>
              <a:rPr sz="1600" b="1" kern="0" spc="-30" dirty="0">
                <a:solidFill>
                  <a:srgbClr val="000000">
                    <a:alpha val="100000"/>
                  </a:srgbClr>
                </a:solidFill>
                <a:latin typeface="Segoe UI Light" panose="020B0502040204020203"/>
                <a:ea typeface="Segoe UI Light" panose="020B0502040204020203"/>
                <a:cs typeface="Segoe UI Light" panose="020B0502040204020203"/>
              </a:rPr>
              <a:t>4.</a:t>
            </a:r>
            <a:r>
              <a:rPr sz="1600" b="1"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application case</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70" name="group 70"/>
          <p:cNvGrpSpPr/>
          <p:nvPr/>
        </p:nvGrpSpPr>
        <p:grpSpPr>
          <a:xfrm rot="21600000">
            <a:off x="306386" y="179385"/>
            <a:ext cx="730252" cy="564311"/>
            <a:chOff x="0" y="0"/>
            <a:chExt cx="730252" cy="564311"/>
          </a:xfrm>
        </p:grpSpPr>
        <p:sp>
          <p:nvSpPr>
            <p:cNvPr id="770" name="path 770"/>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772" name="path 772"/>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pic>
        <p:nvPicPr>
          <p:cNvPr id="774" name="picture 774"/>
          <p:cNvPicPr>
            <a:picLocks noChangeAspect="1"/>
          </p:cNvPicPr>
          <p:nvPr/>
        </p:nvPicPr>
        <p:blipFill>
          <a:blip r:embed="rId5"/>
          <a:stretch>
            <a:fillRect/>
          </a:stretch>
        </p:blipFill>
        <p:spPr>
          <a:xfrm rot="21600000">
            <a:off x="0" y="6749884"/>
            <a:ext cx="12192000" cy="108115"/>
          </a:xfrm>
          <a:prstGeom prst="rect">
            <a:avLst/>
          </a:prstGeom>
        </p:spPr>
      </p:pic>
      <p:pic>
        <p:nvPicPr>
          <p:cNvPr id="776" name="picture 776" descr="C:/Users/Administrator/Desktop/101010.png101010"/>
          <p:cNvPicPr>
            <a:picLocks noChangeAspect="1"/>
          </p:cNvPicPr>
          <p:nvPr/>
        </p:nvPicPr>
        <p:blipFill>
          <a:blip r:embed="rId6"/>
          <a:srcRect l="-56629" t="-6281" r="-12889" b="-23945"/>
          <a:stretch>
            <a:fillRect/>
          </a:stretch>
        </p:blipFill>
        <p:spPr>
          <a:xfrm rot="21600000">
            <a:off x="8191500" y="55245"/>
            <a:ext cx="3915410" cy="842645"/>
          </a:xfrm>
          <a:prstGeom prst="rect">
            <a:avLst/>
          </a:prstGeom>
        </p:spPr>
      </p:pic>
      <p:sp>
        <p:nvSpPr>
          <p:cNvPr id="778" name="path 778"/>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1"/>
          <a:stretch>
            <a:fillRect/>
          </a:stretch>
        </p:blipFill>
        <p:spPr>
          <a:xfrm rot="21600000">
            <a:off x="0" y="634"/>
            <a:ext cx="12192000" cy="6857365"/>
          </a:xfrm>
          <a:prstGeom prst="rect">
            <a:avLst/>
          </a:prstGeom>
        </p:spPr>
      </p:pic>
      <p:sp>
        <p:nvSpPr>
          <p:cNvPr id="18" name="rect 18"/>
          <p:cNvSpPr/>
          <p:nvPr/>
        </p:nvSpPr>
        <p:spPr>
          <a:xfrm>
            <a:off x="0" y="2494279"/>
            <a:ext cx="12192000" cy="4363084"/>
          </a:xfrm>
          <a:prstGeom prst="rect">
            <a:avLst/>
          </a:prstGeom>
          <a:solidFill>
            <a:srgbClr val="FFFFFF">
              <a:alpha val="99607"/>
            </a:srgbClr>
          </a:solidFill>
          <a:ln w="0" cap="flat">
            <a:noFill/>
            <a:prstDash val="solid"/>
            <a:miter lim="0"/>
          </a:ln>
        </p:spPr>
        <p:txBody>
          <a:bodyPr rtlCol="0"/>
          <a:lstStyle/>
          <a:p>
            <a:pPr algn="ctr"/>
            <a:endParaRPr lang="zh-CN" altLang="en-US"/>
          </a:p>
        </p:txBody>
      </p:sp>
      <p:sp>
        <p:nvSpPr>
          <p:cNvPr id="20" name="textbox 20"/>
          <p:cNvSpPr/>
          <p:nvPr/>
        </p:nvSpPr>
        <p:spPr>
          <a:xfrm>
            <a:off x="4110354" y="1313992"/>
            <a:ext cx="3932554" cy="739140"/>
          </a:xfrm>
          <a:prstGeom prst="rect">
            <a:avLst/>
          </a:prstGeom>
          <a:noFill/>
          <a:ln w="0" cap="flat">
            <a:noFill/>
            <a:prstDash val="solid"/>
            <a:miter lim="0"/>
          </a:ln>
        </p:spPr>
        <p:txBody>
          <a:bodyPr vert="horz" wrap="square" lIns="0" tIns="0" rIns="0" bIns="0"/>
          <a:lstStyle/>
          <a:p>
            <a:pPr algn="l" rtl="0" eaLnBrk="0">
              <a:lnSpc>
                <a:spcPct val="66000"/>
              </a:lnSpc>
            </a:pPr>
            <a:endParaRPr sz="100" dirty="0">
              <a:latin typeface="Arial" panose="020B0604020202020204"/>
              <a:ea typeface="Arial" panose="020B0604020202020204"/>
              <a:cs typeface="Arial" panose="020B0604020202020204"/>
            </a:endParaRPr>
          </a:p>
          <a:p>
            <a:pPr marL="483870" algn="l" rtl="0" eaLnBrk="0">
              <a:lnSpc>
                <a:spcPct val="87000"/>
              </a:lnSpc>
              <a:tabLst>
                <a:tab pos="1196975" algn="l"/>
              </a:tabLst>
            </a:pPr>
            <a:r>
              <a:rPr sz="2700" b="1" kern="0" spc="550" dirty="0">
                <a:solidFill>
                  <a:srgbClr val="FFFFFF">
                    <a:alpha val="100000"/>
                  </a:srgbClr>
                </a:solidFill>
                <a:latin typeface="微软雅黑" panose="020B0503020204020204" charset="-122"/>
                <a:ea typeface="微软雅黑" panose="020B0503020204020204" charset="-122"/>
                <a:cs typeface="微软雅黑" panose="020B0503020204020204" charset="-122"/>
              </a:rPr>
              <a:t>content</a:t>
            </a:r>
            <a:endParaRPr sz="5400" dirty="0">
              <a:latin typeface="微软雅黑" panose="020B0503020204020204" charset="-122"/>
              <a:ea typeface="微软雅黑" panose="020B0503020204020204" charset="-122"/>
              <a:cs typeface="微软雅黑" panose="020B0503020204020204" charset="-122"/>
            </a:endParaRPr>
          </a:p>
        </p:txBody>
      </p:sp>
      <p:pic>
        <p:nvPicPr>
          <p:cNvPr id="22" name="picture 22"/>
          <p:cNvPicPr>
            <a:picLocks noChangeAspect="1"/>
          </p:cNvPicPr>
          <p:nvPr/>
        </p:nvPicPr>
        <p:blipFill>
          <a:blip r:embed="rId2"/>
          <a:stretch>
            <a:fillRect/>
          </a:stretch>
        </p:blipFill>
        <p:spPr>
          <a:xfrm rot="21600000">
            <a:off x="7557414" y="1573529"/>
            <a:ext cx="471169" cy="173990"/>
          </a:xfrm>
          <a:prstGeom prst="rect">
            <a:avLst/>
          </a:prstGeom>
        </p:spPr>
      </p:pic>
      <p:pic>
        <p:nvPicPr>
          <p:cNvPr id="24" name="picture 24"/>
          <p:cNvPicPr>
            <a:picLocks noChangeAspect="1"/>
          </p:cNvPicPr>
          <p:nvPr/>
        </p:nvPicPr>
        <p:blipFill>
          <a:blip r:embed="rId3"/>
          <a:stretch>
            <a:fillRect/>
          </a:stretch>
        </p:blipFill>
        <p:spPr>
          <a:xfrm rot="21600000">
            <a:off x="4123054" y="1573529"/>
            <a:ext cx="471170" cy="173990"/>
          </a:xfrm>
          <a:prstGeom prst="rect">
            <a:avLst/>
          </a:prstGeom>
        </p:spPr>
      </p:pic>
      <p:grpSp>
        <p:nvGrpSpPr>
          <p:cNvPr id="4" name="group 4"/>
          <p:cNvGrpSpPr/>
          <p:nvPr/>
        </p:nvGrpSpPr>
        <p:grpSpPr>
          <a:xfrm rot="21600000">
            <a:off x="680719" y="3488690"/>
            <a:ext cx="1292225" cy="1292859"/>
            <a:chOff x="0" y="0"/>
            <a:chExt cx="1292225" cy="1292859"/>
          </a:xfrm>
        </p:grpSpPr>
        <p:pic>
          <p:nvPicPr>
            <p:cNvPr id="26" name="picture 26"/>
            <p:cNvPicPr>
              <a:picLocks noChangeAspect="1"/>
            </p:cNvPicPr>
            <p:nvPr/>
          </p:nvPicPr>
          <p:blipFill>
            <a:blip r:embed="rId4"/>
            <a:stretch>
              <a:fillRect/>
            </a:stretch>
          </p:blipFill>
          <p:spPr>
            <a:xfrm rot="21600000">
              <a:off x="0" y="0"/>
              <a:ext cx="1292225" cy="1292859"/>
            </a:xfrm>
            <a:prstGeom prst="rect">
              <a:avLst/>
            </a:prstGeom>
          </p:spPr>
        </p:pic>
        <p:sp>
          <p:nvSpPr>
            <p:cNvPr id="28" name="textbox 28"/>
            <p:cNvSpPr/>
            <p:nvPr/>
          </p:nvSpPr>
          <p:spPr>
            <a:xfrm>
              <a:off x="-12700" y="-12700"/>
              <a:ext cx="1318260" cy="1318260"/>
            </a:xfrm>
            <a:prstGeom prst="rect">
              <a:avLst/>
            </a:prstGeom>
            <a:noFill/>
            <a:ln w="0" cap="flat">
              <a:noFill/>
              <a:prstDash val="solid"/>
              <a:miter lim="0"/>
            </a:ln>
          </p:spPr>
          <p:txBody>
            <a:bodyPr vert="horz" wrap="square" lIns="0" tIns="0" rIns="0" bIns="0"/>
            <a:lstStyle/>
            <a:p>
              <a:pPr algn="l" rtl="0" eaLnBrk="0">
                <a:lnSpc>
                  <a:spcPct val="164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316865" algn="l" rtl="0" eaLnBrk="0">
                <a:lnSpc>
                  <a:spcPts val="5685"/>
                </a:lnSpc>
              </a:pPr>
              <a:r>
                <a:rPr sz="2200" kern="0" spc="-110" dirty="0">
                  <a:solidFill>
                    <a:srgbClr val="FFFFFF">
                      <a:alpha val="100000"/>
                    </a:srgbClr>
                  </a:solidFill>
                  <a:latin typeface="微软雅黑" panose="020B0503020204020204" charset="-122"/>
                  <a:ea typeface="微软雅黑" panose="020B0503020204020204" charset="-122"/>
                  <a:cs typeface="微软雅黑" panose="020B0503020204020204" charset="-122"/>
                </a:rPr>
                <a:t>01</a:t>
              </a:r>
              <a:endParaRPr sz="4400" dirty="0">
                <a:latin typeface="微软雅黑" panose="020B0503020204020204" charset="-122"/>
                <a:ea typeface="微软雅黑" panose="020B0503020204020204" charset="-122"/>
                <a:cs typeface="微软雅黑" panose="020B0503020204020204" charset="-122"/>
              </a:endParaRPr>
            </a:p>
          </p:txBody>
        </p:sp>
      </p:grpSp>
      <p:grpSp>
        <p:nvGrpSpPr>
          <p:cNvPr id="6" name="group 6"/>
          <p:cNvGrpSpPr/>
          <p:nvPr/>
        </p:nvGrpSpPr>
        <p:grpSpPr>
          <a:xfrm rot="21600000">
            <a:off x="3130947" y="3488690"/>
            <a:ext cx="1292225" cy="1292859"/>
            <a:chOff x="0" y="0"/>
            <a:chExt cx="1292225" cy="1292859"/>
          </a:xfrm>
        </p:grpSpPr>
        <p:pic>
          <p:nvPicPr>
            <p:cNvPr id="30" name="picture 30"/>
            <p:cNvPicPr>
              <a:picLocks noChangeAspect="1"/>
            </p:cNvPicPr>
            <p:nvPr/>
          </p:nvPicPr>
          <p:blipFill>
            <a:blip r:embed="rId5"/>
            <a:stretch>
              <a:fillRect/>
            </a:stretch>
          </p:blipFill>
          <p:spPr>
            <a:xfrm rot="21600000">
              <a:off x="0" y="0"/>
              <a:ext cx="1292225" cy="1292859"/>
            </a:xfrm>
            <a:prstGeom prst="rect">
              <a:avLst/>
            </a:prstGeom>
          </p:spPr>
        </p:pic>
        <p:sp>
          <p:nvSpPr>
            <p:cNvPr id="32" name="textbox 32"/>
            <p:cNvSpPr/>
            <p:nvPr/>
          </p:nvSpPr>
          <p:spPr>
            <a:xfrm>
              <a:off x="-12700" y="-12700"/>
              <a:ext cx="1317625" cy="1318260"/>
            </a:xfrm>
            <a:prstGeom prst="rect">
              <a:avLst/>
            </a:prstGeom>
            <a:noFill/>
            <a:ln w="0" cap="flat">
              <a:noFill/>
              <a:prstDash val="solid"/>
              <a:miter lim="0"/>
            </a:ln>
          </p:spPr>
          <p:txBody>
            <a:bodyPr vert="horz" wrap="square" lIns="0" tIns="0" rIns="0" bIns="0"/>
            <a:lstStyle/>
            <a:p>
              <a:pPr algn="l" rtl="0" eaLnBrk="0">
                <a:lnSpc>
                  <a:spcPct val="164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316865" algn="l" rtl="0" eaLnBrk="0">
                <a:lnSpc>
                  <a:spcPts val="5685"/>
                </a:lnSpc>
              </a:pPr>
              <a:r>
                <a:rPr sz="2200" kern="0" spc="-110" dirty="0">
                  <a:solidFill>
                    <a:srgbClr val="FFFFFF">
                      <a:alpha val="100000"/>
                    </a:srgbClr>
                  </a:solidFill>
                  <a:latin typeface="微软雅黑" panose="020B0503020204020204" charset="-122"/>
                  <a:ea typeface="微软雅黑" panose="020B0503020204020204" charset="-122"/>
                  <a:cs typeface="微软雅黑" panose="020B0503020204020204" charset="-122"/>
                </a:rPr>
                <a:t>02</a:t>
              </a:r>
              <a:endParaRPr sz="4400" dirty="0">
                <a:latin typeface="微软雅黑" panose="020B0503020204020204" charset="-122"/>
                <a:ea typeface="微软雅黑" panose="020B0503020204020204" charset="-122"/>
                <a:cs typeface="微软雅黑" panose="020B0503020204020204" charset="-122"/>
              </a:endParaRPr>
            </a:p>
          </p:txBody>
        </p:sp>
      </p:grpSp>
      <p:grpSp>
        <p:nvGrpSpPr>
          <p:cNvPr id="8" name="group 8"/>
          <p:cNvGrpSpPr/>
          <p:nvPr/>
        </p:nvGrpSpPr>
        <p:grpSpPr>
          <a:xfrm rot="21600000">
            <a:off x="7894874" y="3488690"/>
            <a:ext cx="1292225" cy="1292859"/>
            <a:chOff x="0" y="0"/>
            <a:chExt cx="1292225" cy="1292859"/>
          </a:xfrm>
        </p:grpSpPr>
        <p:pic>
          <p:nvPicPr>
            <p:cNvPr id="34" name="picture 34"/>
            <p:cNvPicPr>
              <a:picLocks noChangeAspect="1"/>
            </p:cNvPicPr>
            <p:nvPr/>
          </p:nvPicPr>
          <p:blipFill>
            <a:blip r:embed="rId6"/>
            <a:stretch>
              <a:fillRect/>
            </a:stretch>
          </p:blipFill>
          <p:spPr>
            <a:xfrm rot="21600000">
              <a:off x="0" y="0"/>
              <a:ext cx="1292225" cy="1292859"/>
            </a:xfrm>
            <a:prstGeom prst="rect">
              <a:avLst/>
            </a:prstGeom>
          </p:spPr>
        </p:pic>
        <p:sp>
          <p:nvSpPr>
            <p:cNvPr id="36" name="textbox 36"/>
            <p:cNvSpPr/>
            <p:nvPr/>
          </p:nvSpPr>
          <p:spPr>
            <a:xfrm>
              <a:off x="-12700" y="-12700"/>
              <a:ext cx="1317625" cy="1318260"/>
            </a:xfrm>
            <a:prstGeom prst="rect">
              <a:avLst/>
            </a:prstGeom>
            <a:noFill/>
            <a:ln w="0" cap="flat">
              <a:noFill/>
              <a:prstDash val="solid"/>
              <a:miter lim="0"/>
            </a:ln>
          </p:spPr>
          <p:txBody>
            <a:bodyPr vert="horz" wrap="square" lIns="0" tIns="0" rIns="0" bIns="0"/>
            <a:lstStyle/>
            <a:p>
              <a:pPr algn="l" rtl="0" eaLnBrk="0">
                <a:lnSpc>
                  <a:spcPct val="164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317500" algn="l" rtl="0" eaLnBrk="0">
                <a:lnSpc>
                  <a:spcPts val="5685"/>
                </a:lnSpc>
              </a:pPr>
              <a:r>
                <a:rPr sz="2200" kern="0" spc="-110" dirty="0">
                  <a:solidFill>
                    <a:srgbClr val="FFFFFF">
                      <a:alpha val="100000"/>
                    </a:srgbClr>
                  </a:solidFill>
                  <a:latin typeface="微软雅黑" panose="020B0503020204020204" charset="-122"/>
                  <a:ea typeface="微软雅黑" panose="020B0503020204020204" charset="-122"/>
                  <a:cs typeface="微软雅黑" panose="020B0503020204020204" charset="-122"/>
                </a:rPr>
                <a:t>04</a:t>
              </a:r>
              <a:endParaRPr sz="4400" dirty="0">
                <a:latin typeface="微软雅黑" panose="020B0503020204020204" charset="-122"/>
                <a:ea typeface="微软雅黑" panose="020B0503020204020204" charset="-122"/>
                <a:cs typeface="微软雅黑" panose="020B0503020204020204" charset="-122"/>
              </a:endParaRPr>
            </a:p>
          </p:txBody>
        </p:sp>
      </p:grpSp>
      <p:grpSp>
        <p:nvGrpSpPr>
          <p:cNvPr id="10" name="group 10"/>
          <p:cNvGrpSpPr/>
          <p:nvPr/>
        </p:nvGrpSpPr>
        <p:grpSpPr>
          <a:xfrm rot="21600000">
            <a:off x="10209211" y="3488690"/>
            <a:ext cx="1292225" cy="1292859"/>
            <a:chOff x="0" y="0"/>
            <a:chExt cx="1292225" cy="1292859"/>
          </a:xfrm>
        </p:grpSpPr>
        <p:pic>
          <p:nvPicPr>
            <p:cNvPr id="38" name="picture 38"/>
            <p:cNvPicPr>
              <a:picLocks noChangeAspect="1"/>
            </p:cNvPicPr>
            <p:nvPr/>
          </p:nvPicPr>
          <p:blipFill>
            <a:blip r:embed="rId7"/>
            <a:stretch>
              <a:fillRect/>
            </a:stretch>
          </p:blipFill>
          <p:spPr>
            <a:xfrm rot="21600000">
              <a:off x="0" y="0"/>
              <a:ext cx="1292225" cy="1292859"/>
            </a:xfrm>
            <a:prstGeom prst="rect">
              <a:avLst/>
            </a:prstGeom>
          </p:spPr>
        </p:pic>
        <p:sp>
          <p:nvSpPr>
            <p:cNvPr id="40" name="textbox 40"/>
            <p:cNvSpPr/>
            <p:nvPr/>
          </p:nvSpPr>
          <p:spPr>
            <a:xfrm>
              <a:off x="-12700" y="-12700"/>
              <a:ext cx="1317625" cy="1318260"/>
            </a:xfrm>
            <a:prstGeom prst="rect">
              <a:avLst/>
            </a:prstGeom>
            <a:noFill/>
            <a:ln w="0" cap="flat">
              <a:noFill/>
              <a:prstDash val="solid"/>
              <a:miter lim="0"/>
            </a:ln>
          </p:spPr>
          <p:txBody>
            <a:bodyPr vert="horz" wrap="square" lIns="0" tIns="0" rIns="0" bIns="0"/>
            <a:lstStyle/>
            <a:p>
              <a:pPr algn="l" rtl="0" eaLnBrk="0">
                <a:lnSpc>
                  <a:spcPct val="164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317500" algn="l" rtl="0" eaLnBrk="0">
                <a:lnSpc>
                  <a:spcPts val="5685"/>
                </a:lnSpc>
              </a:pPr>
              <a:r>
                <a:rPr sz="2200" kern="0" spc="-110" dirty="0">
                  <a:solidFill>
                    <a:srgbClr val="FFFFFF">
                      <a:alpha val="100000"/>
                    </a:srgbClr>
                  </a:solidFill>
                  <a:latin typeface="微软雅黑" panose="020B0503020204020204" charset="-122"/>
                  <a:ea typeface="微软雅黑" panose="020B0503020204020204" charset="-122"/>
                  <a:cs typeface="微软雅黑" panose="020B0503020204020204" charset="-122"/>
                </a:rPr>
                <a:t>05</a:t>
              </a:r>
              <a:endParaRPr sz="4400" dirty="0">
                <a:latin typeface="微软雅黑" panose="020B0503020204020204" charset="-122"/>
                <a:ea typeface="微软雅黑" panose="020B0503020204020204" charset="-122"/>
                <a:cs typeface="微软雅黑" panose="020B0503020204020204" charset="-122"/>
              </a:endParaRPr>
            </a:p>
          </p:txBody>
        </p:sp>
      </p:grpSp>
      <p:grpSp>
        <p:nvGrpSpPr>
          <p:cNvPr id="12" name="group 12"/>
          <p:cNvGrpSpPr/>
          <p:nvPr/>
        </p:nvGrpSpPr>
        <p:grpSpPr>
          <a:xfrm rot="21600000">
            <a:off x="5580538" y="3488690"/>
            <a:ext cx="1292224" cy="1292859"/>
            <a:chOff x="0" y="0"/>
            <a:chExt cx="1292224" cy="1292859"/>
          </a:xfrm>
        </p:grpSpPr>
        <p:pic>
          <p:nvPicPr>
            <p:cNvPr id="42" name="picture 42"/>
            <p:cNvPicPr>
              <a:picLocks noChangeAspect="1"/>
            </p:cNvPicPr>
            <p:nvPr/>
          </p:nvPicPr>
          <p:blipFill>
            <a:blip r:embed="rId8"/>
            <a:stretch>
              <a:fillRect/>
            </a:stretch>
          </p:blipFill>
          <p:spPr>
            <a:xfrm rot="21600000">
              <a:off x="0" y="0"/>
              <a:ext cx="1292224" cy="1292859"/>
            </a:xfrm>
            <a:prstGeom prst="rect">
              <a:avLst/>
            </a:prstGeom>
          </p:spPr>
        </p:pic>
        <p:sp>
          <p:nvSpPr>
            <p:cNvPr id="44" name="textbox 44"/>
            <p:cNvSpPr/>
            <p:nvPr/>
          </p:nvSpPr>
          <p:spPr>
            <a:xfrm>
              <a:off x="-12700" y="-12700"/>
              <a:ext cx="1317625" cy="1318260"/>
            </a:xfrm>
            <a:prstGeom prst="rect">
              <a:avLst/>
            </a:prstGeom>
            <a:noFill/>
            <a:ln w="0" cap="flat">
              <a:noFill/>
              <a:prstDash val="solid"/>
              <a:miter lim="0"/>
            </a:ln>
          </p:spPr>
          <p:txBody>
            <a:bodyPr vert="horz" wrap="square" lIns="0" tIns="0" rIns="0" bIns="0"/>
            <a:lstStyle/>
            <a:p>
              <a:pPr algn="l" rtl="0" eaLnBrk="0">
                <a:lnSpc>
                  <a:spcPct val="164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316865" algn="l" rtl="0" eaLnBrk="0">
                <a:lnSpc>
                  <a:spcPts val="5685"/>
                </a:lnSpc>
              </a:pPr>
              <a:r>
                <a:rPr sz="2200" kern="0" spc="-110" dirty="0">
                  <a:solidFill>
                    <a:srgbClr val="FFFFFF">
                      <a:alpha val="100000"/>
                    </a:srgbClr>
                  </a:solidFill>
                  <a:latin typeface="微软雅黑" panose="020B0503020204020204" charset="-122"/>
                  <a:ea typeface="微软雅黑" panose="020B0503020204020204" charset="-122"/>
                  <a:cs typeface="微软雅黑" panose="020B0503020204020204" charset="-122"/>
                </a:rPr>
                <a:t>03</a:t>
              </a:r>
              <a:endParaRPr sz="4400" dirty="0">
                <a:latin typeface="微软雅黑" panose="020B0503020204020204" charset="-122"/>
                <a:ea typeface="微软雅黑" panose="020B0503020204020204" charset="-122"/>
                <a:cs typeface="微软雅黑" panose="020B0503020204020204" charset="-122"/>
              </a:endParaRPr>
            </a:p>
          </p:txBody>
        </p:sp>
      </p:grpSp>
      <p:sp>
        <p:nvSpPr>
          <p:cNvPr id="46" name="textbox 46"/>
          <p:cNvSpPr/>
          <p:nvPr/>
        </p:nvSpPr>
        <p:spPr>
          <a:xfrm>
            <a:off x="3106645" y="4919979"/>
            <a:ext cx="1344930" cy="370204"/>
          </a:xfrm>
          <a:prstGeom prst="rect">
            <a:avLst/>
          </a:prstGeom>
          <a:noFill/>
          <a:ln w="0" cap="flat">
            <a:noFill/>
            <a:prstDash val="solid"/>
            <a:miter lim="0"/>
          </a:ln>
        </p:spPr>
        <p:txBody>
          <a:bodyPr vert="horz" wrap="square" lIns="0" tIns="0" rIns="0" bIns="0"/>
          <a:lstStyle/>
          <a:p>
            <a:pPr algn="l" rtl="0" eaLnBrk="0">
              <a:lnSpc>
                <a:spcPct val="82000"/>
              </a:lnSpc>
            </a:pPr>
            <a:endParaRPr sz="100" dirty="0">
              <a:latin typeface="Arial" panose="020B0604020202020204"/>
              <a:ea typeface="Arial" panose="020B0604020202020204"/>
              <a:cs typeface="Arial" panose="020B0604020202020204"/>
            </a:endParaRPr>
          </a:p>
          <a:p>
            <a:pPr marL="12700" algn="l" rtl="0" eaLnBrk="0">
              <a:lnSpc>
                <a:spcPct val="87000"/>
              </a:lnSpc>
            </a:pPr>
            <a:r>
              <a:rPr sz="13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product presentation</a:t>
            </a:r>
            <a:endParaRPr sz="2600" dirty="0">
              <a:latin typeface="微软雅黑" panose="020B0503020204020204" charset="-122"/>
              <a:ea typeface="微软雅黑" panose="020B0503020204020204" charset="-122"/>
              <a:cs typeface="微软雅黑" panose="020B0503020204020204" charset="-122"/>
            </a:endParaRPr>
          </a:p>
        </p:txBody>
      </p:sp>
      <p:sp>
        <p:nvSpPr>
          <p:cNvPr id="48" name="textbox 48"/>
          <p:cNvSpPr/>
          <p:nvPr/>
        </p:nvSpPr>
        <p:spPr>
          <a:xfrm>
            <a:off x="658251" y="4921302"/>
            <a:ext cx="1341755" cy="367665"/>
          </a:xfrm>
          <a:prstGeom prst="rect">
            <a:avLst/>
          </a:prstGeom>
          <a:noFill/>
          <a:ln w="0" cap="flat">
            <a:noFill/>
            <a:prstDash val="solid"/>
            <a:miter lim="0"/>
          </a:ln>
        </p:spPr>
        <p:txBody>
          <a:bodyPr vert="horz" wrap="square" lIns="0" tIns="0" rIns="0" bIns="0"/>
          <a:lstStyle/>
          <a:p>
            <a:pPr algn="l" rtl="0" eaLnBrk="0">
              <a:lnSpc>
                <a:spcPct val="91000"/>
              </a:lnSpc>
            </a:pPr>
            <a:endParaRPr sz="100" dirty="0">
              <a:latin typeface="Arial" panose="020B0604020202020204"/>
              <a:ea typeface="Arial" panose="020B0604020202020204"/>
              <a:cs typeface="Arial" panose="020B0604020202020204"/>
            </a:endParaRPr>
          </a:p>
          <a:p>
            <a:pPr marL="12700" algn="l" rtl="0" eaLnBrk="0">
              <a:lnSpc>
                <a:spcPct val="86000"/>
              </a:lnSpc>
            </a:pPr>
            <a:r>
              <a:rPr sz="13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company profile</a:t>
            </a:r>
            <a:endParaRPr sz="2600" dirty="0">
              <a:latin typeface="微软雅黑" panose="020B0503020204020204" charset="-122"/>
              <a:ea typeface="微软雅黑" panose="020B0503020204020204" charset="-122"/>
              <a:cs typeface="微软雅黑" panose="020B0503020204020204" charset="-122"/>
            </a:endParaRPr>
          </a:p>
        </p:txBody>
      </p:sp>
      <p:sp>
        <p:nvSpPr>
          <p:cNvPr id="50" name="textbox 50"/>
          <p:cNvSpPr/>
          <p:nvPr/>
        </p:nvSpPr>
        <p:spPr>
          <a:xfrm>
            <a:off x="5556746" y="4921302"/>
            <a:ext cx="1343025" cy="370840"/>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87000"/>
              </a:lnSpc>
            </a:pPr>
            <a:r>
              <a:rPr sz="13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technological superiority</a:t>
            </a:r>
            <a:endParaRPr sz="2600" dirty="0">
              <a:latin typeface="微软雅黑" panose="020B0503020204020204" charset="-122"/>
              <a:ea typeface="微软雅黑" panose="020B0503020204020204" charset="-122"/>
              <a:cs typeface="微软雅黑" panose="020B0503020204020204" charset="-122"/>
            </a:endParaRPr>
          </a:p>
        </p:txBody>
      </p:sp>
      <p:sp>
        <p:nvSpPr>
          <p:cNvPr id="52" name="textbox 52"/>
          <p:cNvSpPr/>
          <p:nvPr/>
        </p:nvSpPr>
        <p:spPr>
          <a:xfrm>
            <a:off x="7870421" y="4920641"/>
            <a:ext cx="1343660" cy="370204"/>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87000"/>
              </a:lnSpc>
            </a:pPr>
            <a:r>
              <a:rPr sz="13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application case</a:t>
            </a:r>
            <a:endParaRPr sz="2600" dirty="0">
              <a:latin typeface="微软雅黑" panose="020B0503020204020204" charset="-122"/>
              <a:ea typeface="微软雅黑" panose="020B0503020204020204" charset="-122"/>
              <a:cs typeface="微软雅黑" panose="020B0503020204020204" charset="-122"/>
            </a:endParaRPr>
          </a:p>
        </p:txBody>
      </p:sp>
      <p:sp>
        <p:nvSpPr>
          <p:cNvPr id="54" name="textbox 54"/>
          <p:cNvSpPr/>
          <p:nvPr/>
        </p:nvSpPr>
        <p:spPr>
          <a:xfrm>
            <a:off x="10184758" y="4920971"/>
            <a:ext cx="1343660" cy="369570"/>
          </a:xfrm>
          <a:prstGeom prst="rect">
            <a:avLst/>
          </a:prstGeom>
          <a:noFill/>
          <a:ln w="0" cap="flat">
            <a:noFill/>
            <a:prstDash val="solid"/>
            <a:miter lim="0"/>
          </a:ln>
        </p:spPr>
        <p:txBody>
          <a:bodyPr vert="horz" wrap="square" lIns="0" tIns="0" rIns="0" bIns="0"/>
          <a:lstStyle/>
          <a:p>
            <a:pPr algn="l" rtl="0" eaLnBrk="0">
              <a:lnSpc>
                <a:spcPct val="76000"/>
              </a:lnSpc>
            </a:pPr>
            <a:endParaRPr sz="100" dirty="0">
              <a:latin typeface="Arial" panose="020B0604020202020204"/>
              <a:ea typeface="Arial" panose="020B0604020202020204"/>
              <a:cs typeface="Arial" panose="020B0604020202020204"/>
            </a:endParaRPr>
          </a:p>
          <a:p>
            <a:pPr marL="12700" algn="l" rtl="0" eaLnBrk="0">
              <a:lnSpc>
                <a:spcPct val="87000"/>
              </a:lnSpc>
            </a:pPr>
            <a:r>
              <a:rPr sz="13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service commitment</a:t>
            </a:r>
            <a:endParaRPr sz="2600" dirty="0">
              <a:latin typeface="微软雅黑" panose="020B0503020204020204" charset="-122"/>
              <a:ea typeface="微软雅黑" panose="020B0503020204020204" charset="-122"/>
              <a:cs typeface="微软雅黑" panose="020B0503020204020204" charset="-122"/>
            </a:endParaRPr>
          </a:p>
        </p:txBody>
      </p:sp>
      <p:pic>
        <p:nvPicPr>
          <p:cNvPr id="56" name="picture 56"/>
          <p:cNvPicPr>
            <a:picLocks noChangeAspect="1"/>
          </p:cNvPicPr>
          <p:nvPr/>
        </p:nvPicPr>
        <p:blipFill>
          <a:blip r:embed="rId9"/>
          <a:stretch>
            <a:fillRect/>
          </a:stretch>
        </p:blipFill>
        <p:spPr>
          <a:xfrm rot="21600000">
            <a:off x="4941726" y="3214370"/>
            <a:ext cx="22224" cy="2927603"/>
          </a:xfrm>
          <a:prstGeom prst="rect">
            <a:avLst/>
          </a:prstGeom>
        </p:spPr>
      </p:pic>
      <p:pic>
        <p:nvPicPr>
          <p:cNvPr id="58" name="picture 58"/>
          <p:cNvPicPr>
            <a:picLocks noChangeAspect="1"/>
          </p:cNvPicPr>
          <p:nvPr/>
        </p:nvPicPr>
        <p:blipFill>
          <a:blip r:embed="rId10"/>
          <a:stretch>
            <a:fillRect/>
          </a:stretch>
        </p:blipFill>
        <p:spPr>
          <a:xfrm rot="21600000">
            <a:off x="2473248" y="3214370"/>
            <a:ext cx="22220" cy="2927603"/>
          </a:xfrm>
          <a:prstGeom prst="rect">
            <a:avLst/>
          </a:prstGeom>
        </p:spPr>
      </p:pic>
      <p:pic>
        <p:nvPicPr>
          <p:cNvPr id="60" name="picture 60"/>
          <p:cNvPicPr>
            <a:picLocks noChangeAspect="1"/>
          </p:cNvPicPr>
          <p:nvPr/>
        </p:nvPicPr>
        <p:blipFill>
          <a:blip r:embed="rId11"/>
          <a:stretch>
            <a:fillRect/>
          </a:stretch>
        </p:blipFill>
        <p:spPr>
          <a:xfrm rot="21600000">
            <a:off x="9741141" y="3227070"/>
            <a:ext cx="22217" cy="2927603"/>
          </a:xfrm>
          <a:prstGeom prst="rect">
            <a:avLst/>
          </a:prstGeom>
        </p:spPr>
      </p:pic>
      <p:pic>
        <p:nvPicPr>
          <p:cNvPr id="62" name="picture 62"/>
          <p:cNvPicPr>
            <a:picLocks noChangeAspect="1"/>
          </p:cNvPicPr>
          <p:nvPr/>
        </p:nvPicPr>
        <p:blipFill>
          <a:blip r:embed="rId12"/>
          <a:stretch>
            <a:fillRect/>
          </a:stretch>
        </p:blipFill>
        <p:spPr>
          <a:xfrm rot="21600000">
            <a:off x="7410222" y="3214370"/>
            <a:ext cx="22211" cy="292760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ath 780"/>
          <p:cNvSpPr/>
          <p:nvPr/>
        </p:nvSpPr>
        <p:spPr>
          <a:xfrm>
            <a:off x="2025650" y="5055113"/>
            <a:ext cx="12700" cy="1213269"/>
          </a:xfrm>
          <a:custGeom>
            <a:avLst/>
            <a:gdLst/>
            <a:ahLst/>
            <a:cxnLst/>
            <a:rect l="0" t="0" r="0" b="0"/>
            <a:pathLst>
              <a:path w="20" h="1910">
                <a:moveTo>
                  <a:pt x="10" y="0"/>
                </a:moveTo>
                <a:lnTo>
                  <a:pt x="10" y="1910"/>
                </a:lnTo>
              </a:path>
            </a:pathLst>
          </a:custGeom>
          <a:noFill/>
          <a:ln w="12700" cap="flat">
            <a:solidFill>
              <a:srgbClr val="000000"/>
            </a:solidFill>
            <a:prstDash val="solid"/>
            <a:round/>
          </a:ln>
        </p:spPr>
        <p:txBody>
          <a:bodyPr rtlCol="0"/>
          <a:lstStyle/>
          <a:p>
            <a:pPr algn="ctr"/>
            <a:endParaRPr lang="zh-CN" altLang="en-US"/>
          </a:p>
        </p:txBody>
      </p:sp>
      <p:graphicFrame>
        <p:nvGraphicFramePr>
          <p:cNvPr id="782" name="table 782"/>
          <p:cNvGraphicFramePr>
            <a:graphicFrameLocks noGrp="1"/>
          </p:cNvGraphicFramePr>
          <p:nvPr/>
        </p:nvGraphicFramePr>
        <p:xfrm>
          <a:off x="735563" y="5055113"/>
          <a:ext cx="7791450" cy="912495"/>
        </p:xfrm>
        <a:graphic>
          <a:graphicData uri="http://schemas.openxmlformats.org/drawingml/2006/table">
            <a:tbl>
              <a:tblPr/>
              <a:tblGrid>
                <a:gridCol w="1111250"/>
                <a:gridCol w="2811779"/>
                <a:gridCol w="1213485"/>
                <a:gridCol w="2654935"/>
              </a:tblGrid>
              <a:tr h="306070">
                <a:tc>
                  <a:txBody>
                    <a:bodyPr/>
                    <a:lstStyle/>
                    <a:p>
                      <a:pPr algn="l" rtl="0" eaLnBrk="0">
                        <a:lnSpc>
                          <a:spcPct val="103000"/>
                        </a:lnSpc>
                      </a:pPr>
                      <a:endParaRPr sz="500" dirty="0">
                        <a:latin typeface="Arial" panose="020B0604020202020204"/>
                        <a:ea typeface="Arial" panose="020B0604020202020204"/>
                        <a:cs typeface="Arial" panose="020B0604020202020204"/>
                      </a:endParaRPr>
                    </a:p>
                    <a:p>
                      <a:pPr marL="210185" algn="l" rtl="0" eaLnBrk="0">
                        <a:lnSpc>
                          <a:spcPct val="86000"/>
                        </a:lnSpc>
                        <a:spcBef>
                          <a:spcPts val="0"/>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Substrate type: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0000"/>
                        </a:lnSpc>
                      </a:pPr>
                      <a:endParaRPr sz="500" dirty="0">
                        <a:latin typeface="Arial" panose="020B0604020202020204"/>
                        <a:ea typeface="Arial" panose="020B0604020202020204"/>
                        <a:cs typeface="Arial" panose="020B0604020202020204"/>
                      </a:endParaRPr>
                    </a:p>
                    <a:p>
                      <a:pPr marL="252730" algn="l" rtl="0" eaLnBrk="0">
                        <a:lnSpc>
                          <a:spcPct val="86000"/>
                        </a:lnSpc>
                        <a:spcBef>
                          <a:spcPts val="5"/>
                        </a:spcBef>
                      </a:pPr>
                      <a:r>
                        <a:rPr sz="700"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Ceramic, LED beads</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3000"/>
                        </a:lnSpc>
                      </a:pPr>
                      <a:endParaRPr sz="500" dirty="0">
                        <a:latin typeface="Arial" panose="020B0604020202020204"/>
                        <a:ea typeface="Arial" panose="020B0604020202020204"/>
                        <a:cs typeface="Arial" panose="020B0604020202020204"/>
                      </a:endParaRPr>
                    </a:p>
                    <a:p>
                      <a:pPr marL="165735" algn="l" rtl="0" eaLnBrk="0">
                        <a:lnSpc>
                          <a:spcPct val="86000"/>
                        </a:lnSpc>
                        <a:spcBef>
                          <a:spcPts val="0"/>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Substrate thickness:</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6000"/>
                        </a:lnSpc>
                      </a:pPr>
                      <a:endParaRPr sz="600" dirty="0">
                        <a:latin typeface="Arial" panose="020B0604020202020204"/>
                        <a:ea typeface="Arial" panose="020B0604020202020204"/>
                        <a:cs typeface="Arial" panose="020B0604020202020204"/>
                      </a:endParaRPr>
                    </a:p>
                    <a:p>
                      <a:pPr marL="63500" algn="l" rtl="0" eaLnBrk="0">
                        <a:lnSpc>
                          <a:spcPct val="73000"/>
                        </a:lnSpc>
                        <a:spcBef>
                          <a:spcPts val="0"/>
                        </a:spcBef>
                      </a:pPr>
                      <a:r>
                        <a:rPr sz="700" kern="0" spc="-20" dirty="0">
                          <a:solidFill>
                            <a:srgbClr val="000000">
                              <a:alpha val="100000"/>
                            </a:srgbClr>
                          </a:solidFill>
                          <a:latin typeface="Segoe UI Light" panose="020B0502040204020203"/>
                          <a:ea typeface="Segoe UI Light" panose="020B0502040204020203"/>
                          <a:cs typeface="Segoe UI Light" panose="020B0502040204020203"/>
                        </a:rPr>
                        <a:t>0.5mm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720">
                <a:tc>
                  <a:txBody>
                    <a:bodyPr/>
                    <a:lstStyle/>
                    <a:p>
                      <a:pPr algn="l" rtl="0" eaLnBrk="0">
                        <a:lnSpc>
                          <a:spcPct val="117000"/>
                        </a:lnSpc>
                      </a:pPr>
                      <a:endParaRPr sz="400" dirty="0">
                        <a:latin typeface="Arial" panose="020B0604020202020204"/>
                        <a:ea typeface="Arial" panose="020B0604020202020204"/>
                        <a:cs typeface="Arial" panose="020B0604020202020204"/>
                      </a:endParaRPr>
                    </a:p>
                    <a:p>
                      <a:pPr marL="208280" algn="l" rtl="0" eaLnBrk="0">
                        <a:lnSpc>
                          <a:spcPct val="86000"/>
                        </a:lnSpc>
                        <a:spcBef>
                          <a:spcPts val="5"/>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LED size: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9000"/>
                        </a:lnSpc>
                      </a:pPr>
                      <a:endParaRPr sz="600" dirty="0">
                        <a:latin typeface="Arial" panose="020B0604020202020204"/>
                        <a:ea typeface="Arial" panose="020B0604020202020204"/>
                        <a:cs typeface="Arial" panose="020B0604020202020204"/>
                      </a:endParaRPr>
                    </a:p>
                    <a:p>
                      <a:pPr marL="250190" algn="l" rtl="0" eaLnBrk="0">
                        <a:lnSpc>
                          <a:spcPct val="73000"/>
                        </a:lnSpc>
                        <a:spcBef>
                          <a:spcPts val="5"/>
                        </a:spcBef>
                      </a:pPr>
                      <a:r>
                        <a:rPr sz="700" kern="0" spc="-20" dirty="0">
                          <a:solidFill>
                            <a:srgbClr val="000000">
                              <a:alpha val="100000"/>
                            </a:srgbClr>
                          </a:solidFill>
                          <a:latin typeface="Segoe UI Light" panose="020B0502040204020203"/>
                          <a:ea typeface="Segoe UI Light" panose="020B0502040204020203"/>
                          <a:cs typeface="Segoe UI Light" panose="020B0502040204020203"/>
                        </a:rPr>
                        <a:t>3x5mm</a:t>
                      </a:r>
                      <a:endParaRPr sz="1400" dirty="0">
                        <a:latin typeface="Segoe UI Light" panose="020B0502040204020203"/>
                        <a:ea typeface="Segoe UI Light" panose="020B0502040204020203"/>
                        <a:cs typeface="Segoe UI Light" panose="020B0502040204020203"/>
                      </a:endParaRPr>
                    </a:p>
                  </a:txBody>
                  <a:tcPr marL="0" marR="0" marT="0" marB="0" vert="horz">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9000"/>
                        </a:lnSpc>
                      </a:pPr>
                      <a:endParaRPr sz="400" dirty="0">
                        <a:latin typeface="Arial" panose="020B0604020202020204"/>
                        <a:ea typeface="Arial" panose="020B0604020202020204"/>
                        <a:cs typeface="Arial" panose="020B0604020202020204"/>
                      </a:endParaRPr>
                    </a:p>
                    <a:p>
                      <a:pPr marL="166370" algn="l" rtl="0" eaLnBrk="0">
                        <a:lnSpc>
                          <a:spcPct val="86000"/>
                        </a:lnSpc>
                        <a:spcBef>
                          <a:spcPts val="0"/>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main shaft speed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4000"/>
                        </a:lnSpc>
                      </a:pPr>
                      <a:endParaRPr sz="600" dirty="0">
                        <a:latin typeface="Arial" panose="020B0604020202020204"/>
                        <a:ea typeface="Arial" panose="020B0604020202020204"/>
                        <a:cs typeface="Arial" panose="020B0604020202020204"/>
                      </a:endParaRPr>
                    </a:p>
                    <a:p>
                      <a:pPr marL="59690" algn="l" rtl="0" eaLnBrk="0">
                        <a:lnSpc>
                          <a:spcPct val="83000"/>
                        </a:lnSpc>
                        <a:spcBef>
                          <a:spcPts val="5"/>
                        </a:spcBef>
                      </a:pPr>
                      <a:r>
                        <a:rPr sz="700" kern="0" spc="-30" dirty="0">
                          <a:solidFill>
                            <a:srgbClr val="000000">
                              <a:alpha val="100000"/>
                            </a:srgbClr>
                          </a:solidFill>
                          <a:latin typeface="Segoe UI Light" panose="020B0502040204020203"/>
                          <a:ea typeface="Segoe UI Light" panose="020B0502040204020203"/>
                          <a:cs typeface="Segoe UI Light" panose="020B0502040204020203"/>
                        </a:rPr>
                        <a:t>45k  rpm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704">
                <a:tc>
                  <a:txBody>
                    <a:bodyPr/>
                    <a:lstStyle/>
                    <a:p>
                      <a:pPr algn="l" rtl="0" eaLnBrk="0">
                        <a:lnSpc>
                          <a:spcPct val="119000"/>
                        </a:lnSpc>
                      </a:pPr>
                      <a:endParaRPr sz="400" dirty="0">
                        <a:latin typeface="Arial" panose="020B0604020202020204"/>
                        <a:ea typeface="Arial" panose="020B0604020202020204"/>
                        <a:cs typeface="Arial" panose="020B0604020202020204"/>
                      </a:endParaRPr>
                    </a:p>
                    <a:p>
                      <a:pPr marL="209550" algn="l" rtl="0" eaLnBrk="0">
                        <a:lnSpc>
                          <a:spcPct val="86000"/>
                        </a:lnSpc>
                        <a:spcBef>
                          <a:spcPts val="5"/>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feed velocity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8000"/>
                        </a:lnSpc>
                      </a:pPr>
                      <a:endParaRPr sz="600" dirty="0">
                        <a:latin typeface="Arial" panose="020B0604020202020204"/>
                        <a:ea typeface="Arial" panose="020B0604020202020204"/>
                        <a:cs typeface="Arial" panose="020B0604020202020204"/>
                      </a:endParaRPr>
                    </a:p>
                    <a:p>
                      <a:pPr marL="247015" algn="l" rtl="0" eaLnBrk="0">
                        <a:lnSpc>
                          <a:spcPct val="75000"/>
                        </a:lnSpc>
                        <a:spcBef>
                          <a:spcPts val="5"/>
                        </a:spcBef>
                      </a:pPr>
                      <a:r>
                        <a:rPr sz="700" kern="0" spc="-10" dirty="0">
                          <a:solidFill>
                            <a:srgbClr val="000000">
                              <a:alpha val="100000"/>
                            </a:srgbClr>
                          </a:solidFill>
                          <a:latin typeface="Segoe UI Light" panose="020B0502040204020203"/>
                          <a:ea typeface="Segoe UI Light" panose="020B0502040204020203"/>
                          <a:cs typeface="Segoe UI Light" panose="020B0502040204020203"/>
                        </a:rPr>
                        <a:t>15mm/s</a:t>
                      </a:r>
                      <a:endParaRPr sz="1400" dirty="0">
                        <a:latin typeface="Segoe UI Light" panose="020B0502040204020203"/>
                        <a:ea typeface="Segoe UI Light" panose="020B0502040204020203"/>
                        <a:cs typeface="Segoe UI Light" panose="020B0502040204020203"/>
                      </a:endParaRPr>
                    </a:p>
                  </a:txBody>
                  <a:tcPr marL="0" marR="0" marT="0" marB="0" vert="horz">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84" name="path 784"/>
          <p:cNvSpPr/>
          <p:nvPr/>
        </p:nvSpPr>
        <p:spPr>
          <a:xfrm>
            <a:off x="735563" y="4780281"/>
            <a:ext cx="12700" cy="1488097"/>
          </a:xfrm>
          <a:custGeom>
            <a:avLst/>
            <a:gdLst/>
            <a:ahLst/>
            <a:cxnLst/>
            <a:rect l="0" t="0" r="0" b="0"/>
            <a:pathLst>
              <a:path w="20" h="2343">
                <a:moveTo>
                  <a:pt x="10" y="0"/>
                </a:moveTo>
                <a:lnTo>
                  <a:pt x="10" y="2343"/>
                </a:lnTo>
              </a:path>
            </a:pathLst>
          </a:custGeom>
          <a:noFill/>
          <a:ln w="12700" cap="flat">
            <a:solidFill>
              <a:srgbClr val="000000"/>
            </a:solidFill>
            <a:prstDash val="solid"/>
            <a:round/>
          </a:ln>
        </p:spPr>
        <p:txBody>
          <a:bodyPr rtlCol="0"/>
          <a:lstStyle/>
          <a:p>
            <a:pPr algn="ctr"/>
            <a:endParaRPr lang="zh-CN" altLang="en-US"/>
          </a:p>
        </p:txBody>
      </p:sp>
      <p:sp>
        <p:nvSpPr>
          <p:cNvPr id="786" name="path 786"/>
          <p:cNvSpPr/>
          <p:nvPr/>
        </p:nvSpPr>
        <p:spPr>
          <a:xfrm>
            <a:off x="8514606" y="4780281"/>
            <a:ext cx="12700" cy="1488097"/>
          </a:xfrm>
          <a:custGeom>
            <a:avLst/>
            <a:gdLst/>
            <a:ahLst/>
            <a:cxnLst/>
            <a:rect l="0" t="0" r="0" b="0"/>
            <a:pathLst>
              <a:path w="20" h="2343">
                <a:moveTo>
                  <a:pt x="10" y="0"/>
                </a:moveTo>
                <a:lnTo>
                  <a:pt x="10" y="2343"/>
                </a:lnTo>
              </a:path>
            </a:pathLst>
          </a:custGeom>
          <a:noFill/>
          <a:ln w="12700" cap="flat">
            <a:solidFill>
              <a:srgbClr val="000000"/>
            </a:solidFill>
            <a:prstDash val="solid"/>
            <a:round/>
          </a:ln>
        </p:spPr>
        <p:txBody>
          <a:bodyPr rtlCol="0"/>
          <a:lstStyle/>
          <a:p>
            <a:pPr algn="ctr"/>
            <a:endParaRPr lang="zh-CN" altLang="en-US"/>
          </a:p>
        </p:txBody>
      </p:sp>
      <p:graphicFrame>
        <p:nvGraphicFramePr>
          <p:cNvPr id="788" name="table 788"/>
          <p:cNvGraphicFramePr>
            <a:graphicFrameLocks noGrp="1"/>
          </p:cNvGraphicFramePr>
          <p:nvPr/>
        </p:nvGraphicFramePr>
        <p:xfrm>
          <a:off x="623658" y="1730159"/>
          <a:ext cx="11282043" cy="4794884"/>
        </p:xfrm>
        <a:graphic>
          <a:graphicData uri="http://schemas.openxmlformats.org/drawingml/2006/table">
            <a:tbl>
              <a:tblPr/>
              <a:tblGrid>
                <a:gridCol w="4001134"/>
                <a:gridCol w="3958589"/>
                <a:gridCol w="3322320"/>
              </a:tblGrid>
              <a:tr h="3056254">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a:noFill/>
                    </a:lnR>
                    <a:lnT w="19050" cap="flat" cmpd="sng" algn="ctr">
                      <a:solidFill>
                        <a:srgbClr val="1D238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a:noFill/>
                    </a:lnL>
                    <a:lnR>
                      <a:noFill/>
                    </a:lnR>
                    <a:lnT w="19050" cap="flat" cmpd="sng" algn="ctr">
                      <a:solidFill>
                        <a:srgbClr val="1D238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a:noFill/>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a:noFill/>
                    </a:lnB>
                  </a:tcPr>
                </a:tc>
              </a:tr>
              <a:tr h="1266190">
                <a:tc gridSpan="2">
                  <a:txBody>
                    <a:bodyPr/>
                    <a:lstStyle/>
                    <a:p>
                      <a:pPr algn="l" rtl="0" eaLnBrk="0">
                        <a:lnSpc>
                          <a:spcPct val="128000"/>
                        </a:lnSpc>
                      </a:pPr>
                      <a:endParaRPr sz="300" dirty="0">
                        <a:latin typeface="Arial" panose="020B0604020202020204"/>
                        <a:ea typeface="Arial" panose="020B0604020202020204"/>
                        <a:cs typeface="Arial" panose="020B0604020202020204"/>
                      </a:endParaRPr>
                    </a:p>
                    <a:p>
                      <a:pPr marL="328295" algn="l" rtl="0" eaLnBrk="0">
                        <a:lnSpc>
                          <a:spcPct val="85000"/>
                        </a:lnSpc>
                        <a:spcBef>
                          <a:spcPts val="0"/>
                        </a:spcBef>
                      </a:pPr>
                      <a:r>
                        <a:rPr sz="700" b="1" kern="0" spc="-1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Blade specification: HS25 5 8x3.0x0.16B 600S30S48</a:t>
                      </a:r>
                      <a:endParaRPr sz="1400" dirty="0">
                        <a:latin typeface="Segoe UI Light" panose="020B0502040204020203"/>
                        <a:ea typeface="Segoe UI Light" panose="020B0502040204020203"/>
                        <a:cs typeface="Segoe UI Light" panose="020B0502040204020203"/>
                      </a:endParaRPr>
                    </a:p>
                  </a:txBody>
                  <a:tcPr marL="0" marR="0" marT="0" marB="0" vert="horz">
                    <a:lnL w="19050" cap="flat" cmpd="sng" algn="ctr">
                      <a:solidFill>
                        <a:srgbClr val="1D238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cPr marL="0" marR="0" marT="0" marB="0" vert="horz">
                    <a:lnL w="19050" cap="flat" cmpd="sng" algn="ctr">
                      <a:solidFill>
                        <a:srgbClr val="1D238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vMerge="1">
                  <a:tcPr marL="0" marR="0" marT="0" marB="0" vert="horz">
                    <a:lnL>
                      <a:noFill/>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a:noFill/>
                    </a:lnB>
                  </a:tcPr>
                </a:tc>
              </a:tr>
              <a:tr h="472440">
                <a:tc gridSpan="3">
                  <a:txBody>
                    <a:bodyPr/>
                    <a:lstStyle/>
                    <a:p>
                      <a:pPr algn="l" rtl="0" eaLnBrk="0">
                        <a:lnSpc>
                          <a:spcPct val="12000"/>
                        </a:lnSpc>
                      </a:pPr>
                      <a:endParaRPr sz="100" dirty="0">
                        <a:latin typeface="Arial" panose="020B0604020202020204"/>
                        <a:ea typeface="Arial" panose="020B0604020202020204"/>
                        <a:cs typeface="Arial" panose="020B0604020202020204"/>
                      </a:endParaRPr>
                    </a:p>
                    <a:p>
                      <a:pPr marL="111760" algn="l" rtl="0" eaLnBrk="0">
                        <a:lnSpc>
                          <a:spcPct val="93000"/>
                        </a:lnSpc>
                        <a:tabLst>
                          <a:tab pos="342900" algn="l"/>
                        </a:tabLst>
                      </a:pPr>
                      <a:r>
                        <a:rPr sz="1050" b="1" u="sng" kern="0" spc="20" baseline="500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Quality requirements: No chipping on the front and back, no cracks or steps on the side. LED ceramic encapsulation substrate</a:t>
                      </a:r>
                      <a:endParaRPr sz="2100" baseline="-150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a:noFill/>
                    </a:lnT>
                    <a:lnB w="19050" cap="flat" cmpd="sng" algn="ctr">
                      <a:solidFill>
                        <a:srgbClr val="1D2380"/>
                      </a:solidFill>
                      <a:prstDash val="solid"/>
                      <a:round/>
                      <a:headEnd type="none" w="med" len="med"/>
                      <a:tailEnd type="none" w="med" len="med"/>
                    </a:lnB>
                  </a:tcPr>
                </a:tc>
                <a:tc hMerge="1">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a:noFill/>
                    </a:lnT>
                    <a:lnB w="19050" cap="flat" cmpd="sng" algn="ctr">
                      <a:solidFill>
                        <a:srgbClr val="1D2380"/>
                      </a:solidFill>
                      <a:prstDash val="solid"/>
                      <a:round/>
                      <a:headEnd type="none" w="med" len="med"/>
                      <a:tailEnd type="none" w="med" len="med"/>
                    </a:lnB>
                  </a:tcPr>
                </a:tc>
                <a:tc hMerge="1">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a:noFill/>
                    </a:lnT>
                    <a:lnB w="19050" cap="flat" cmpd="sng" algn="ctr">
                      <a:solidFill>
                        <a:srgbClr val="1D2380"/>
                      </a:solidFill>
                      <a:prstDash val="solid"/>
                      <a:round/>
                      <a:headEnd type="none" w="med" len="med"/>
                      <a:tailEnd type="none" w="med" len="med"/>
                    </a:lnB>
                  </a:tcPr>
                </a:tc>
              </a:tr>
            </a:tbl>
          </a:graphicData>
        </a:graphic>
      </p:graphicFrame>
      <p:pic>
        <p:nvPicPr>
          <p:cNvPr id="790" name="picture 790"/>
          <p:cNvPicPr>
            <a:picLocks noChangeAspect="1"/>
          </p:cNvPicPr>
          <p:nvPr/>
        </p:nvPicPr>
        <p:blipFill>
          <a:blip r:embed="rId1"/>
          <a:stretch>
            <a:fillRect/>
          </a:stretch>
        </p:blipFill>
        <p:spPr>
          <a:xfrm rot="21600000">
            <a:off x="8639950" y="1861223"/>
            <a:ext cx="3144504" cy="4191354"/>
          </a:xfrm>
          <a:prstGeom prst="rect">
            <a:avLst/>
          </a:prstGeom>
        </p:spPr>
      </p:pic>
      <p:pic>
        <p:nvPicPr>
          <p:cNvPr id="792" name="picture 792"/>
          <p:cNvPicPr>
            <a:picLocks noChangeAspect="1"/>
          </p:cNvPicPr>
          <p:nvPr/>
        </p:nvPicPr>
        <p:blipFill>
          <a:blip r:embed="rId2"/>
          <a:stretch>
            <a:fillRect/>
          </a:stretch>
        </p:blipFill>
        <p:spPr>
          <a:xfrm rot="21600000">
            <a:off x="4671313" y="1875906"/>
            <a:ext cx="3849641" cy="2879999"/>
          </a:xfrm>
          <a:prstGeom prst="rect">
            <a:avLst/>
          </a:prstGeom>
        </p:spPr>
      </p:pic>
      <p:pic>
        <p:nvPicPr>
          <p:cNvPr id="794" name="picture 794"/>
          <p:cNvPicPr>
            <a:picLocks noChangeAspect="1"/>
          </p:cNvPicPr>
          <p:nvPr/>
        </p:nvPicPr>
        <p:blipFill>
          <a:blip r:embed="rId3"/>
          <a:stretch>
            <a:fillRect/>
          </a:stretch>
        </p:blipFill>
        <p:spPr>
          <a:xfrm rot="21600000">
            <a:off x="740232" y="1867306"/>
            <a:ext cx="3838789" cy="2879991"/>
          </a:xfrm>
          <a:prstGeom prst="rect">
            <a:avLst/>
          </a:prstGeom>
        </p:spPr>
      </p:pic>
      <p:sp>
        <p:nvSpPr>
          <p:cNvPr id="796" name="textbox 796"/>
          <p:cNvSpPr/>
          <p:nvPr/>
        </p:nvSpPr>
        <p:spPr>
          <a:xfrm>
            <a:off x="505904" y="1104865"/>
            <a:ext cx="11394440" cy="589280"/>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93000"/>
              </a:lnSpc>
              <a:tabLst>
                <a:tab pos="196850" algn="l"/>
              </a:tabLst>
            </a:pPr>
            <a:r>
              <a:rPr sz="900" kern="0" spc="-10" dirty="0">
                <a:solidFill>
                  <a:srgbClr val="000000">
                    <a:alpha val="100000"/>
                  </a:srgbClr>
                </a:solidFill>
                <a:latin typeface="Segoe UI Light" panose="020B0502040204020203"/>
                <a:ea typeface="Segoe UI Light" panose="020B0502040204020203"/>
                <a:cs typeface="Segoe UI Light" panose="020B0502040204020203"/>
              </a:rPr>
              <a:t>HS25 series of the cutting and packaging case</a:t>
            </a:r>
            <a:endParaRPr sz="1800" dirty="0">
              <a:latin typeface="微软雅黑 Light" panose="020B0502040204020203" charset="-122"/>
              <a:ea typeface="微软雅黑 Light" panose="020B0502040204020203" charset="-122"/>
              <a:cs typeface="微软雅黑 Light" panose="020B0502040204020203" charset="-122"/>
            </a:endParaRPr>
          </a:p>
          <a:p>
            <a:pPr algn="l" rtl="0" eaLnBrk="0">
              <a:lnSpc>
                <a:spcPct val="103000"/>
              </a:lnSpc>
            </a:pPr>
            <a:endParaRPr sz="800" dirty="0">
              <a:latin typeface="Arial" panose="020B0604020202020204"/>
              <a:ea typeface="Arial" panose="020B0604020202020204"/>
              <a:cs typeface="Arial" panose="020B0604020202020204"/>
            </a:endParaRPr>
          </a:p>
          <a:p>
            <a:pPr algn="r" rtl="0" eaLnBrk="0">
              <a:lnSpc>
                <a:spcPct val="86000"/>
              </a:lnSpc>
              <a:spcBef>
                <a:spcPts val="5"/>
              </a:spcBef>
            </a:pPr>
            <a:r>
              <a:rPr sz="700" kern="0" spc="-10" dirty="0">
                <a:solidFill>
                  <a:srgbClr val="0D0D0D">
                    <a:alpha val="100000"/>
                  </a:srgbClr>
                </a:solidFill>
                <a:latin typeface="Segoe UI Light" panose="020B0502040204020203"/>
                <a:ea typeface="Segoe UI Light" panose="020B0502040204020203"/>
                <a:cs typeface="Segoe UI Light" panose="020B0502040204020203"/>
              </a:rPr>
              <a:t>-LED ceramic substrate case</a:t>
            </a:r>
            <a:endParaRPr sz="1400" dirty="0">
              <a:latin typeface="微软雅黑 Light" panose="020B0502040204020203" charset="-122"/>
              <a:ea typeface="微软雅黑 Light" panose="020B0502040204020203" charset="-122"/>
              <a:cs typeface="微软雅黑 Light" panose="020B0502040204020203" charset="-122"/>
            </a:endParaRPr>
          </a:p>
        </p:txBody>
      </p:sp>
      <p:pic>
        <p:nvPicPr>
          <p:cNvPr id="798" name="picture 798"/>
          <p:cNvPicPr>
            <a:picLocks noChangeAspect="1"/>
          </p:cNvPicPr>
          <p:nvPr/>
        </p:nvPicPr>
        <p:blipFill>
          <a:blip r:embed="rId4"/>
          <a:stretch>
            <a:fillRect/>
          </a:stretch>
        </p:blipFill>
        <p:spPr>
          <a:xfrm rot="21600000">
            <a:off x="518604" y="1117565"/>
            <a:ext cx="184480" cy="253746"/>
          </a:xfrm>
          <a:prstGeom prst="rect">
            <a:avLst/>
          </a:prstGeom>
        </p:spPr>
      </p:pic>
      <p:sp>
        <p:nvSpPr>
          <p:cNvPr id="800" name="textbox 800"/>
          <p:cNvSpPr/>
          <p:nvPr/>
        </p:nvSpPr>
        <p:spPr>
          <a:xfrm>
            <a:off x="293686" y="166685"/>
            <a:ext cx="2898139" cy="618490"/>
          </a:xfrm>
          <a:prstGeom prst="rect">
            <a:avLst/>
          </a:prstGeom>
          <a:noFill/>
          <a:ln w="0" cap="flat">
            <a:noFill/>
            <a:prstDash val="solid"/>
            <a:miter lim="0"/>
          </a:ln>
        </p:spPr>
        <p:txBody>
          <a:bodyPr vert="horz" wrap="square" lIns="0" tIns="0" rIns="0" bIns="0"/>
          <a:lstStyle/>
          <a:p>
            <a:pPr algn="l" rtl="0" eaLnBrk="0">
              <a:lnSpc>
                <a:spcPct val="107000"/>
              </a:lnSpc>
            </a:pPr>
            <a:endParaRPr sz="600" dirty="0">
              <a:latin typeface="Arial" panose="020B0604020202020204"/>
              <a:ea typeface="Arial" panose="020B0604020202020204"/>
              <a:cs typeface="Arial" panose="020B0604020202020204"/>
            </a:endParaRPr>
          </a:p>
          <a:p>
            <a:pPr marL="742950" algn="l" rtl="0" eaLnBrk="0">
              <a:lnSpc>
                <a:spcPct val="86000"/>
              </a:lnSpc>
              <a:spcBef>
                <a:spcPts val="5"/>
              </a:spcBef>
              <a:tabLst>
                <a:tab pos="957580" algn="l"/>
              </a:tabLst>
            </a:pPr>
            <a:r>
              <a:rPr sz="1600" b="1" kern="0" spc="-30" dirty="0">
                <a:solidFill>
                  <a:srgbClr val="000000">
                    <a:alpha val="100000"/>
                  </a:srgbClr>
                </a:solidFill>
                <a:latin typeface="Segoe UI Light" panose="020B0502040204020203"/>
                <a:ea typeface="Segoe UI Light" panose="020B0502040204020203"/>
                <a:cs typeface="Segoe UI Light" panose="020B0502040204020203"/>
              </a:rPr>
              <a:t>4.</a:t>
            </a:r>
            <a:r>
              <a:rPr sz="1600" b="1"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application case</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72" name="group 72"/>
          <p:cNvGrpSpPr/>
          <p:nvPr/>
        </p:nvGrpSpPr>
        <p:grpSpPr>
          <a:xfrm rot="21600000">
            <a:off x="306386" y="179385"/>
            <a:ext cx="730252" cy="564311"/>
            <a:chOff x="0" y="0"/>
            <a:chExt cx="730252" cy="564311"/>
          </a:xfrm>
        </p:grpSpPr>
        <p:sp>
          <p:nvSpPr>
            <p:cNvPr id="802" name="path 802"/>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804" name="path 804"/>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pic>
        <p:nvPicPr>
          <p:cNvPr id="806" name="picture 806"/>
          <p:cNvPicPr>
            <a:picLocks noChangeAspect="1"/>
          </p:cNvPicPr>
          <p:nvPr/>
        </p:nvPicPr>
        <p:blipFill>
          <a:blip r:embed="rId5"/>
          <a:stretch>
            <a:fillRect/>
          </a:stretch>
        </p:blipFill>
        <p:spPr>
          <a:xfrm rot="21600000">
            <a:off x="0" y="6749884"/>
            <a:ext cx="12192000" cy="108115"/>
          </a:xfrm>
          <a:prstGeom prst="rect">
            <a:avLst/>
          </a:prstGeom>
        </p:spPr>
      </p:pic>
      <p:pic>
        <p:nvPicPr>
          <p:cNvPr id="808" name="picture 808" descr="C:/Users/Administrator/Desktop/101010.png101010"/>
          <p:cNvPicPr>
            <a:picLocks noChangeAspect="1"/>
          </p:cNvPicPr>
          <p:nvPr/>
        </p:nvPicPr>
        <p:blipFill>
          <a:blip r:embed="rId6"/>
          <a:srcRect l="-47387" t="-4318" r="-11169" b="-19136"/>
          <a:stretch>
            <a:fillRect/>
          </a:stretch>
        </p:blipFill>
        <p:spPr>
          <a:xfrm rot="21600000">
            <a:off x="8403590" y="68580"/>
            <a:ext cx="3663950" cy="798830"/>
          </a:xfrm>
          <a:prstGeom prst="rect">
            <a:avLst/>
          </a:prstGeom>
        </p:spPr>
      </p:pic>
      <p:sp>
        <p:nvSpPr>
          <p:cNvPr id="810" name="path 810"/>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2" name="table 812"/>
          <p:cNvGraphicFramePr>
            <a:graphicFrameLocks noGrp="1"/>
          </p:cNvGraphicFramePr>
          <p:nvPr/>
        </p:nvGraphicFramePr>
        <p:xfrm>
          <a:off x="465302" y="1798789"/>
          <a:ext cx="11353165" cy="4631690"/>
        </p:xfrm>
        <a:graphic>
          <a:graphicData uri="http://schemas.openxmlformats.org/drawingml/2006/table">
            <a:tbl>
              <a:tblPr/>
              <a:tblGrid>
                <a:gridCol w="11353165"/>
              </a:tblGrid>
              <a:tr h="4612640">
                <a:tc>
                  <a:txBody>
                    <a:bodyPr/>
                    <a:lstStyle/>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marL="9069705" algn="l" rtl="0" eaLnBrk="0">
                        <a:lnSpc>
                          <a:spcPct val="85000"/>
                        </a:lnSpc>
                        <a:spcBef>
                          <a:spcPts val="0"/>
                        </a:spcBef>
                      </a:pPr>
                      <a:r>
                        <a:rPr sz="700" kern="0" spc="-8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LTCC package</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w="19050" cap="flat" cmpd="sng" algn="ctr">
                      <a:solidFill>
                        <a:srgbClr val="1D2380"/>
                      </a:solidFill>
                      <a:prstDash val="solid"/>
                      <a:round/>
                      <a:headEnd type="none" w="med" len="med"/>
                      <a:tailEnd type="none" w="med" len="med"/>
                    </a:lnB>
                  </a:tcPr>
                </a:tc>
              </a:tr>
            </a:tbl>
          </a:graphicData>
        </a:graphic>
      </p:graphicFrame>
      <p:graphicFrame>
        <p:nvGraphicFramePr>
          <p:cNvPr id="814" name="table 814"/>
          <p:cNvGraphicFramePr>
            <a:graphicFrameLocks noGrp="1"/>
          </p:cNvGraphicFramePr>
          <p:nvPr/>
        </p:nvGraphicFramePr>
        <p:xfrm>
          <a:off x="7738249" y="1930082"/>
          <a:ext cx="4013200" cy="3916679"/>
        </p:xfrm>
        <a:graphic>
          <a:graphicData uri="http://schemas.openxmlformats.org/drawingml/2006/table">
            <a:tbl>
              <a:tblPr/>
              <a:tblGrid>
                <a:gridCol w="4013200"/>
              </a:tblGrid>
              <a:tr h="3897629">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tcPr>
                </a:tc>
              </a:tr>
            </a:tbl>
          </a:graphicData>
        </a:graphic>
      </p:graphicFrame>
      <p:pic>
        <p:nvPicPr>
          <p:cNvPr id="816" name="picture 816"/>
          <p:cNvPicPr>
            <a:picLocks noChangeAspect="1"/>
          </p:cNvPicPr>
          <p:nvPr/>
        </p:nvPicPr>
        <p:blipFill>
          <a:blip r:embed="rId1"/>
          <a:stretch>
            <a:fillRect/>
          </a:stretch>
        </p:blipFill>
        <p:spPr>
          <a:xfrm rot="21600000">
            <a:off x="7757299" y="1949132"/>
            <a:ext cx="3975113" cy="3879126"/>
          </a:xfrm>
          <a:prstGeom prst="rect">
            <a:avLst/>
          </a:prstGeom>
        </p:spPr>
      </p:pic>
      <p:graphicFrame>
        <p:nvGraphicFramePr>
          <p:cNvPr id="818" name="table 818"/>
          <p:cNvGraphicFramePr>
            <a:graphicFrameLocks noGrp="1"/>
          </p:cNvGraphicFramePr>
          <p:nvPr/>
        </p:nvGraphicFramePr>
        <p:xfrm>
          <a:off x="617573" y="4751446"/>
          <a:ext cx="7026275" cy="1571625"/>
        </p:xfrm>
        <a:graphic>
          <a:graphicData uri="http://schemas.openxmlformats.org/drawingml/2006/table">
            <a:tbl>
              <a:tblPr/>
              <a:tblGrid>
                <a:gridCol w="1223010"/>
                <a:gridCol w="2344420"/>
                <a:gridCol w="1048385"/>
                <a:gridCol w="2410460"/>
              </a:tblGrid>
              <a:tr h="313054">
                <a:tc>
                  <a:txBody>
                    <a:bodyPr/>
                    <a:lstStyle/>
                    <a:p>
                      <a:pPr algn="l" rtl="0" eaLnBrk="0">
                        <a:lnSpc>
                          <a:spcPct val="106000"/>
                        </a:lnSpc>
                      </a:pPr>
                      <a:endParaRPr sz="500" dirty="0">
                        <a:latin typeface="Arial" panose="020B0604020202020204"/>
                        <a:ea typeface="Arial" panose="020B0604020202020204"/>
                        <a:cs typeface="Arial" panose="020B0604020202020204"/>
                      </a:endParaRPr>
                    </a:p>
                    <a:p>
                      <a:pPr marL="167640"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Blade specifications:</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rtl="0" eaLnBrk="0">
                        <a:lnSpc>
                          <a:spcPct val="101000"/>
                        </a:lnSpc>
                      </a:pPr>
                      <a:endParaRPr sz="700" dirty="0">
                        <a:latin typeface="Arial" panose="020B0604020202020204"/>
                        <a:ea typeface="Arial" panose="020B0604020202020204"/>
                        <a:cs typeface="Arial" panose="020B0604020202020204"/>
                      </a:endParaRPr>
                    </a:p>
                    <a:p>
                      <a:pPr marL="121285" algn="l" rtl="0" eaLnBrk="0">
                        <a:lnSpc>
                          <a:spcPct val="73000"/>
                        </a:lnSpc>
                        <a:spcBef>
                          <a:spcPts val="5"/>
                        </a:spcBef>
                      </a:pPr>
                      <a:r>
                        <a:rPr sz="700" kern="0" spc="-20" dirty="0">
                          <a:solidFill>
                            <a:srgbClr val="0D0D0D">
                              <a:alpha val="100000"/>
                            </a:srgbClr>
                          </a:solidFill>
                          <a:latin typeface="Segoe UI Light" panose="020B0502040204020203"/>
                          <a:ea typeface="Segoe UI Light" panose="020B0502040204020203"/>
                          <a:cs typeface="Segoe UI Light" panose="020B0502040204020203"/>
                        </a:rPr>
                        <a:t>E25  58x0.15Bx40  600N50</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054">
                <a:tc>
                  <a:txBody>
                    <a:bodyPr/>
                    <a:lstStyle/>
                    <a:p>
                      <a:pPr algn="l" rtl="0" eaLnBrk="0">
                        <a:lnSpc>
                          <a:spcPct val="103000"/>
                        </a:lnSpc>
                      </a:pPr>
                      <a:endParaRPr sz="500" dirty="0">
                        <a:latin typeface="Arial" panose="020B0604020202020204"/>
                        <a:ea typeface="Arial" panose="020B0604020202020204"/>
                        <a:cs typeface="Arial" panose="020B0604020202020204"/>
                      </a:endParaRPr>
                    </a:p>
                    <a:p>
                      <a:pPr marL="173355"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Substrate type: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4000"/>
                        </a:lnSpc>
                      </a:pPr>
                      <a:endParaRPr sz="500" dirty="0">
                        <a:latin typeface="Arial" panose="020B0604020202020204"/>
                        <a:ea typeface="Arial" panose="020B0604020202020204"/>
                        <a:cs typeface="Arial" panose="020B0604020202020204"/>
                      </a:endParaRPr>
                    </a:p>
                    <a:p>
                      <a:pPr marL="121285" algn="l" rtl="0" eaLnBrk="0">
                        <a:lnSpc>
                          <a:spcPct val="85000"/>
                        </a:lnSpc>
                        <a:spcBef>
                          <a:spcPts val="0"/>
                        </a:spcBef>
                      </a:pPr>
                      <a:r>
                        <a:rPr sz="700" kern="0" spc="-80" dirty="0">
                          <a:solidFill>
                            <a:srgbClr val="0D0D0D">
                              <a:alpha val="100000"/>
                            </a:srgbClr>
                          </a:solidFill>
                          <a:latin typeface="Segoe UI Light" panose="020B0502040204020203"/>
                          <a:ea typeface="Segoe UI Light" panose="020B0502040204020203"/>
                          <a:cs typeface="Segoe UI Light" panose="020B0502040204020203"/>
                        </a:rPr>
                        <a:t>LTCC， filter</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3000"/>
                        </a:lnSpc>
                      </a:pPr>
                      <a:endParaRPr sz="500" dirty="0">
                        <a:latin typeface="Arial" panose="020B0604020202020204"/>
                        <a:ea typeface="Arial" panose="020B0604020202020204"/>
                        <a:cs typeface="Arial" panose="020B0604020202020204"/>
                      </a:endParaRPr>
                    </a:p>
                    <a:p>
                      <a:pPr marL="153670"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Substrate thickness:</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6000"/>
                        </a:lnSpc>
                      </a:pPr>
                      <a:endParaRPr sz="600" dirty="0">
                        <a:latin typeface="Arial" panose="020B0604020202020204"/>
                        <a:ea typeface="Arial" panose="020B0604020202020204"/>
                        <a:cs typeface="Arial" panose="020B0604020202020204"/>
                      </a:endParaRPr>
                    </a:p>
                    <a:p>
                      <a:pPr marL="62865" algn="l" rtl="0" eaLnBrk="0">
                        <a:lnSpc>
                          <a:spcPct val="73000"/>
                        </a:lnSpc>
                        <a:spcBef>
                          <a:spcPts val="5"/>
                        </a:spcBef>
                      </a:pPr>
                      <a:r>
                        <a:rPr sz="700" kern="0" spc="-20" dirty="0">
                          <a:solidFill>
                            <a:srgbClr val="0D0D0D">
                              <a:alpha val="100000"/>
                            </a:srgbClr>
                          </a:solidFill>
                          <a:latin typeface="Segoe UI Light" panose="020B0502040204020203"/>
                          <a:ea typeface="Segoe UI Light" panose="020B0502040204020203"/>
                          <a:cs typeface="Segoe UI Light" panose="020B0502040204020203"/>
                        </a:rPr>
                        <a:t>0.52mm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689">
                <a:tc>
                  <a:txBody>
                    <a:bodyPr/>
                    <a:lstStyle/>
                    <a:p>
                      <a:pPr algn="l" rtl="0" eaLnBrk="0">
                        <a:lnSpc>
                          <a:spcPct val="102000"/>
                        </a:lnSpc>
                      </a:pPr>
                      <a:endParaRPr sz="500" dirty="0">
                        <a:latin typeface="Arial" panose="020B0604020202020204"/>
                        <a:ea typeface="Arial" panose="020B0604020202020204"/>
                        <a:cs typeface="Arial" panose="020B0604020202020204"/>
                      </a:endParaRPr>
                    </a:p>
                    <a:p>
                      <a:pPr marL="172085"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LED size: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4000"/>
                        </a:lnSpc>
                      </a:pPr>
                      <a:endParaRPr sz="600" dirty="0">
                        <a:latin typeface="Arial" panose="020B0604020202020204"/>
                        <a:ea typeface="Arial" panose="020B0604020202020204"/>
                        <a:cs typeface="Arial" panose="020B0604020202020204"/>
                      </a:endParaRPr>
                    </a:p>
                    <a:p>
                      <a:pPr marL="112395" algn="l" rtl="0" eaLnBrk="0">
                        <a:lnSpc>
                          <a:spcPct val="73000"/>
                        </a:lnSpc>
                        <a:spcBef>
                          <a:spcPts val="5"/>
                        </a:spcBef>
                      </a:pPr>
                      <a:r>
                        <a:rPr sz="700" kern="0" spc="-10" dirty="0">
                          <a:solidFill>
                            <a:srgbClr val="0D0D0D">
                              <a:alpha val="100000"/>
                            </a:srgbClr>
                          </a:solidFill>
                          <a:latin typeface="Segoe UI Light" panose="020B0502040204020203"/>
                          <a:ea typeface="Segoe UI Light" panose="020B0502040204020203"/>
                          <a:cs typeface="Segoe UI Light" panose="020B0502040204020203"/>
                        </a:rPr>
                        <a:t>1.1x1.4mm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3000"/>
                        </a:lnSpc>
                      </a:pPr>
                      <a:endParaRPr sz="500" dirty="0">
                        <a:latin typeface="Arial" panose="020B0604020202020204"/>
                        <a:ea typeface="Arial" panose="020B0604020202020204"/>
                        <a:cs typeface="Arial" panose="020B0604020202020204"/>
                      </a:endParaRPr>
                    </a:p>
                    <a:p>
                      <a:pPr marL="154305"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main shaft speed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1000"/>
                        </a:lnSpc>
                      </a:pPr>
                      <a:endParaRPr sz="600" dirty="0">
                        <a:latin typeface="Arial" panose="020B0604020202020204"/>
                        <a:ea typeface="Arial" panose="020B0604020202020204"/>
                        <a:cs typeface="Arial" panose="020B0604020202020204"/>
                      </a:endParaRPr>
                    </a:p>
                    <a:p>
                      <a:pPr marL="64770" algn="l" rtl="0" eaLnBrk="0">
                        <a:lnSpc>
                          <a:spcPct val="83000"/>
                        </a:lnSpc>
                        <a:spcBef>
                          <a:spcPts val="5"/>
                        </a:spcBef>
                      </a:pPr>
                      <a:r>
                        <a:rPr sz="700" kern="0" spc="-40" dirty="0">
                          <a:solidFill>
                            <a:srgbClr val="0D0D0D">
                              <a:alpha val="100000"/>
                            </a:srgbClr>
                          </a:solidFill>
                          <a:latin typeface="Segoe UI Light" panose="020B0502040204020203"/>
                          <a:ea typeface="Segoe UI Light" panose="020B0502040204020203"/>
                          <a:cs typeface="Segoe UI Light" panose="020B0502040204020203"/>
                        </a:rPr>
                        <a:t>30k  rpm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784">
                <a:tc>
                  <a:txBody>
                    <a:bodyPr/>
                    <a:lstStyle/>
                    <a:p>
                      <a:pPr algn="l" rtl="0" eaLnBrk="0">
                        <a:lnSpc>
                          <a:spcPct val="102000"/>
                        </a:lnSpc>
                      </a:pPr>
                      <a:endParaRPr sz="500" dirty="0">
                        <a:latin typeface="Arial" panose="020B0604020202020204"/>
                        <a:ea typeface="Arial" panose="020B0604020202020204"/>
                        <a:cs typeface="Arial" panose="020B0604020202020204"/>
                      </a:endParaRPr>
                    </a:p>
                    <a:p>
                      <a:pPr marL="172720"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feed velocity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rtl="0" eaLnBrk="0">
                        <a:lnSpc>
                          <a:spcPct val="116000"/>
                        </a:lnSpc>
                      </a:pPr>
                      <a:endParaRPr sz="600" dirty="0">
                        <a:latin typeface="Arial" panose="020B0604020202020204"/>
                        <a:ea typeface="Arial" panose="020B0604020202020204"/>
                        <a:cs typeface="Arial" panose="020B0604020202020204"/>
                      </a:endParaRPr>
                    </a:p>
                    <a:p>
                      <a:pPr marL="116205" algn="l" rtl="0" eaLnBrk="0">
                        <a:lnSpc>
                          <a:spcPct val="74000"/>
                        </a:lnSpc>
                        <a:spcBef>
                          <a:spcPts val="0"/>
                        </a:spcBef>
                      </a:pPr>
                      <a:r>
                        <a:rPr sz="700" kern="0" spc="-20" dirty="0">
                          <a:solidFill>
                            <a:srgbClr val="0D0D0D">
                              <a:alpha val="100000"/>
                            </a:srgbClr>
                          </a:solidFill>
                          <a:latin typeface="Segoe UI Light" panose="020B0502040204020203"/>
                          <a:ea typeface="Segoe UI Light" panose="020B0502040204020203"/>
                          <a:cs typeface="Segoe UI Light" panose="020B0502040204020203"/>
                        </a:rPr>
                        <a:t>60mm/s</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0039">
                <a:tc>
                  <a:txBody>
                    <a:bodyPr/>
                    <a:lstStyle/>
                    <a:p>
                      <a:pPr algn="l" rtl="0" eaLnBrk="0">
                        <a:lnSpc>
                          <a:spcPct val="104000"/>
                        </a:lnSpc>
                      </a:pPr>
                      <a:endParaRPr sz="500" dirty="0">
                        <a:latin typeface="Arial" panose="020B0604020202020204"/>
                        <a:ea typeface="Arial" panose="020B0604020202020204"/>
                        <a:cs typeface="Arial" panose="020B0604020202020204"/>
                      </a:endParaRPr>
                    </a:p>
                    <a:p>
                      <a:pPr marL="171450" algn="l" rtl="0" eaLnBrk="0">
                        <a:lnSpc>
                          <a:spcPct val="86000"/>
                        </a:lnSpc>
                        <a:spcBef>
                          <a:spcPts val="0"/>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quality requirement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rtl="0" eaLnBrk="0">
                        <a:lnSpc>
                          <a:spcPct val="103000"/>
                        </a:lnSpc>
                      </a:pPr>
                      <a:endParaRPr sz="500" dirty="0">
                        <a:latin typeface="Arial" panose="020B0604020202020204"/>
                        <a:ea typeface="Arial" panose="020B0604020202020204"/>
                        <a:cs typeface="Arial" panose="020B0604020202020204"/>
                      </a:endParaRPr>
                    </a:p>
                    <a:p>
                      <a:pPr marL="60325" algn="l" rtl="0" eaLnBrk="0">
                        <a:lnSpc>
                          <a:spcPct val="85000"/>
                        </a:lnSpc>
                        <a:spcBef>
                          <a:spcPts val="0"/>
                        </a:spcBef>
                      </a:pPr>
                      <a:r>
                        <a:rPr sz="700" kern="0" spc="-3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The front side of the substrate has no chipping, and the back side has no burrs and flanges.</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20" name="table 820"/>
          <p:cNvGraphicFramePr>
            <a:graphicFrameLocks noGrp="1"/>
          </p:cNvGraphicFramePr>
          <p:nvPr/>
        </p:nvGraphicFramePr>
        <p:xfrm>
          <a:off x="614400" y="1925294"/>
          <a:ext cx="3646170" cy="2741929"/>
        </p:xfrm>
        <a:graphic>
          <a:graphicData uri="http://schemas.openxmlformats.org/drawingml/2006/table">
            <a:tbl>
              <a:tblPr/>
              <a:tblGrid>
                <a:gridCol w="3646170"/>
              </a:tblGrid>
              <a:tr h="2732404">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pic>
        <p:nvPicPr>
          <p:cNvPr id="822" name="picture 822"/>
          <p:cNvPicPr>
            <a:picLocks noChangeAspect="1"/>
          </p:cNvPicPr>
          <p:nvPr/>
        </p:nvPicPr>
        <p:blipFill>
          <a:blip r:embed="rId2"/>
          <a:stretch>
            <a:fillRect/>
          </a:stretch>
        </p:blipFill>
        <p:spPr>
          <a:xfrm rot="21600000">
            <a:off x="623925" y="1934819"/>
            <a:ext cx="3627475" cy="2722954"/>
          </a:xfrm>
          <a:prstGeom prst="rect">
            <a:avLst/>
          </a:prstGeom>
        </p:spPr>
      </p:pic>
      <p:graphicFrame>
        <p:nvGraphicFramePr>
          <p:cNvPr id="824" name="table 824"/>
          <p:cNvGraphicFramePr>
            <a:graphicFrameLocks noGrp="1"/>
          </p:cNvGraphicFramePr>
          <p:nvPr/>
        </p:nvGraphicFramePr>
        <p:xfrm>
          <a:off x="4327258" y="1915071"/>
          <a:ext cx="3319780" cy="2741929"/>
        </p:xfrm>
        <a:graphic>
          <a:graphicData uri="http://schemas.openxmlformats.org/drawingml/2006/table">
            <a:tbl>
              <a:tblPr/>
              <a:tblGrid>
                <a:gridCol w="3319780"/>
              </a:tblGrid>
              <a:tr h="2732404">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pic>
        <p:nvPicPr>
          <p:cNvPr id="826" name="picture 826"/>
          <p:cNvPicPr>
            <a:picLocks noChangeAspect="1"/>
          </p:cNvPicPr>
          <p:nvPr/>
        </p:nvPicPr>
        <p:blipFill>
          <a:blip r:embed="rId3"/>
          <a:stretch>
            <a:fillRect/>
          </a:stretch>
        </p:blipFill>
        <p:spPr>
          <a:xfrm rot="21600000">
            <a:off x="4336783" y="1924596"/>
            <a:ext cx="3300945" cy="2722955"/>
          </a:xfrm>
          <a:prstGeom prst="rect">
            <a:avLst/>
          </a:prstGeom>
        </p:spPr>
      </p:pic>
      <p:sp>
        <p:nvSpPr>
          <p:cNvPr id="828" name="textbox 828"/>
          <p:cNvSpPr/>
          <p:nvPr/>
        </p:nvSpPr>
        <p:spPr>
          <a:xfrm>
            <a:off x="505904" y="1104865"/>
            <a:ext cx="11266169" cy="664844"/>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93000"/>
              </a:lnSpc>
              <a:tabLst>
                <a:tab pos="196850" algn="l"/>
              </a:tabLst>
            </a:pPr>
            <a:r>
              <a:rPr sz="900" kern="0" spc="-10" dirty="0">
                <a:solidFill>
                  <a:srgbClr val="000000">
                    <a:alpha val="100000"/>
                  </a:srgbClr>
                </a:solidFill>
                <a:latin typeface="Segoe UI Light" panose="020B0502040204020203"/>
                <a:ea typeface="Segoe UI Light" panose="020B0502040204020203"/>
                <a:cs typeface="Segoe UI Light" panose="020B0502040204020203"/>
              </a:rPr>
              <a:t>Case of E25 series chip cutter for chip cutting and packaging</a:t>
            </a:r>
            <a:endParaRPr sz="1800" dirty="0">
              <a:latin typeface="微软雅黑 Light" panose="020B0502040204020203" charset="-122"/>
              <a:ea typeface="微软雅黑 Light" panose="020B0502040204020203" charset="-122"/>
              <a:cs typeface="微软雅黑 Light" panose="020B0502040204020203" charset="-122"/>
            </a:endParaRPr>
          </a:p>
          <a:p>
            <a:pPr algn="l" rtl="0" eaLnBrk="0">
              <a:lnSpc>
                <a:spcPct val="101000"/>
              </a:lnSpc>
            </a:pPr>
            <a:endParaRPr sz="1300" dirty="0">
              <a:latin typeface="Arial" panose="020B0604020202020204"/>
              <a:ea typeface="Arial" panose="020B0604020202020204"/>
              <a:cs typeface="Arial" panose="020B0604020202020204"/>
            </a:endParaRPr>
          </a:p>
          <a:p>
            <a:pPr algn="l" rtl="0" eaLnBrk="0">
              <a:lnSpc>
                <a:spcPct val="11000"/>
              </a:lnSpc>
            </a:pPr>
            <a:endParaRPr sz="100" dirty="0">
              <a:latin typeface="Arial" panose="020B0604020202020204"/>
              <a:ea typeface="Arial" panose="020B0604020202020204"/>
              <a:cs typeface="Arial" panose="020B0604020202020204"/>
            </a:endParaRPr>
          </a:p>
          <a:p>
            <a:pPr algn="r" rtl="0" eaLnBrk="0">
              <a:lnSpc>
                <a:spcPct val="86000"/>
              </a:lnSpc>
            </a:pPr>
            <a:r>
              <a:rPr sz="700" kern="0" spc="-10" dirty="0">
                <a:solidFill>
                  <a:srgbClr val="0D0D0D">
                    <a:alpha val="100000"/>
                  </a:srgbClr>
                </a:solidFill>
                <a:latin typeface="Segoe UI Light" panose="020B0502040204020203"/>
                <a:ea typeface="Segoe UI Light" panose="020B0502040204020203"/>
                <a:cs typeface="Segoe UI Light" panose="020B0502040204020203"/>
              </a:rPr>
              <a:t>-Case of low-temperature ceramic and resin layer encapsulation and cutting</a:t>
            </a:r>
            <a:endParaRPr sz="1400" dirty="0">
              <a:latin typeface="微软雅黑 Light" panose="020B0502040204020203" charset="-122"/>
              <a:ea typeface="微软雅黑 Light" panose="020B0502040204020203" charset="-122"/>
              <a:cs typeface="微软雅黑 Light" panose="020B0502040204020203" charset="-122"/>
            </a:endParaRPr>
          </a:p>
        </p:txBody>
      </p:sp>
      <p:pic>
        <p:nvPicPr>
          <p:cNvPr id="830" name="picture 830"/>
          <p:cNvPicPr>
            <a:picLocks noChangeAspect="1"/>
          </p:cNvPicPr>
          <p:nvPr/>
        </p:nvPicPr>
        <p:blipFill>
          <a:blip r:embed="rId4"/>
          <a:stretch>
            <a:fillRect/>
          </a:stretch>
        </p:blipFill>
        <p:spPr>
          <a:xfrm rot="21600000">
            <a:off x="518604" y="1117565"/>
            <a:ext cx="184480" cy="253746"/>
          </a:xfrm>
          <a:prstGeom prst="rect">
            <a:avLst/>
          </a:prstGeom>
        </p:spPr>
      </p:pic>
      <p:sp>
        <p:nvSpPr>
          <p:cNvPr id="832" name="textbox 832"/>
          <p:cNvSpPr/>
          <p:nvPr/>
        </p:nvSpPr>
        <p:spPr>
          <a:xfrm>
            <a:off x="293686" y="166685"/>
            <a:ext cx="2898139" cy="618490"/>
          </a:xfrm>
          <a:prstGeom prst="rect">
            <a:avLst/>
          </a:prstGeom>
          <a:noFill/>
          <a:ln w="0" cap="flat">
            <a:noFill/>
            <a:prstDash val="solid"/>
            <a:miter lim="0"/>
          </a:ln>
        </p:spPr>
        <p:txBody>
          <a:bodyPr vert="horz" wrap="square" lIns="0" tIns="0" rIns="0" bIns="0"/>
          <a:lstStyle/>
          <a:p>
            <a:pPr algn="l" rtl="0" eaLnBrk="0">
              <a:lnSpc>
                <a:spcPct val="107000"/>
              </a:lnSpc>
            </a:pPr>
            <a:endParaRPr sz="600" dirty="0">
              <a:latin typeface="Arial" panose="020B0604020202020204"/>
              <a:ea typeface="Arial" panose="020B0604020202020204"/>
              <a:cs typeface="Arial" panose="020B0604020202020204"/>
            </a:endParaRPr>
          </a:p>
          <a:p>
            <a:pPr marL="742950" algn="l" rtl="0" eaLnBrk="0">
              <a:lnSpc>
                <a:spcPct val="86000"/>
              </a:lnSpc>
              <a:spcBef>
                <a:spcPts val="5"/>
              </a:spcBef>
              <a:tabLst>
                <a:tab pos="957580" algn="l"/>
              </a:tabLst>
            </a:pPr>
            <a:r>
              <a:rPr sz="1600" b="1" kern="0" spc="-30" dirty="0">
                <a:solidFill>
                  <a:srgbClr val="000000">
                    <a:alpha val="100000"/>
                  </a:srgbClr>
                </a:solidFill>
                <a:latin typeface="Segoe UI Light" panose="020B0502040204020203"/>
                <a:ea typeface="Segoe UI Light" panose="020B0502040204020203"/>
                <a:cs typeface="Segoe UI Light" panose="020B0502040204020203"/>
              </a:rPr>
              <a:t>4.</a:t>
            </a:r>
            <a:r>
              <a:rPr sz="1600" b="1"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application case</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74" name="group 74"/>
          <p:cNvGrpSpPr/>
          <p:nvPr/>
        </p:nvGrpSpPr>
        <p:grpSpPr>
          <a:xfrm rot="21600000">
            <a:off x="306386" y="179385"/>
            <a:ext cx="730252" cy="564311"/>
            <a:chOff x="0" y="0"/>
            <a:chExt cx="730252" cy="564311"/>
          </a:xfrm>
        </p:grpSpPr>
        <p:sp>
          <p:nvSpPr>
            <p:cNvPr id="834" name="path 834"/>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836" name="path 836"/>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pic>
        <p:nvPicPr>
          <p:cNvPr id="838" name="picture 838"/>
          <p:cNvPicPr>
            <a:picLocks noChangeAspect="1"/>
          </p:cNvPicPr>
          <p:nvPr/>
        </p:nvPicPr>
        <p:blipFill>
          <a:blip r:embed="rId5"/>
          <a:stretch>
            <a:fillRect/>
          </a:stretch>
        </p:blipFill>
        <p:spPr>
          <a:xfrm rot="21600000">
            <a:off x="0" y="6749884"/>
            <a:ext cx="12192000" cy="108115"/>
          </a:xfrm>
          <a:prstGeom prst="rect">
            <a:avLst/>
          </a:prstGeom>
        </p:spPr>
      </p:pic>
      <p:pic>
        <p:nvPicPr>
          <p:cNvPr id="840" name="picture 840" descr="C:/Users/Administrator/Desktop/101010.png101010"/>
          <p:cNvPicPr>
            <a:picLocks noChangeAspect="1"/>
          </p:cNvPicPr>
          <p:nvPr/>
        </p:nvPicPr>
        <p:blipFill>
          <a:blip r:embed="rId6"/>
          <a:srcRect l="-36366" t="-6281" r="-12886" b="-6477"/>
          <a:stretch>
            <a:fillRect/>
          </a:stretch>
        </p:blipFill>
        <p:spPr>
          <a:xfrm rot="21600000">
            <a:off x="8656320" y="55245"/>
            <a:ext cx="3451225" cy="729615"/>
          </a:xfrm>
          <a:prstGeom prst="rect">
            <a:avLst/>
          </a:prstGeom>
        </p:spPr>
      </p:pic>
      <p:sp>
        <p:nvSpPr>
          <p:cNvPr id="842" name="path 842"/>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4" name="table 844"/>
          <p:cNvGraphicFramePr>
            <a:graphicFrameLocks noGrp="1"/>
          </p:cNvGraphicFramePr>
          <p:nvPr/>
        </p:nvGraphicFramePr>
        <p:xfrm>
          <a:off x="903579" y="1756867"/>
          <a:ext cx="10227944" cy="4672965"/>
        </p:xfrm>
        <a:graphic>
          <a:graphicData uri="http://schemas.openxmlformats.org/drawingml/2006/table">
            <a:tbl>
              <a:tblPr/>
              <a:tblGrid>
                <a:gridCol w="10227944"/>
              </a:tblGrid>
              <a:tr h="4653915">
                <a:tc>
                  <a:txBody>
                    <a:bodyPr/>
                    <a:lstStyle/>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marL="7436485" algn="l" rtl="0" eaLnBrk="0">
                        <a:lnSpc>
                          <a:spcPct val="85000"/>
                        </a:lnSpc>
                        <a:spcBef>
                          <a:spcPts val="5"/>
                        </a:spcBef>
                      </a:pPr>
                      <a:r>
                        <a:rPr sz="700" kern="0" spc="-10" dirty="0">
                          <a:solidFill>
                            <a:srgbClr val="0D0D0D">
                              <a:alpha val="100000"/>
                            </a:srgbClr>
                          </a:solidFill>
                          <a:latin typeface="Segoe UI Light" panose="020B0502040204020203"/>
                          <a:ea typeface="Segoe UI Light" panose="020B0502040204020203"/>
                          <a:cs typeface="Segoe UI Light" panose="020B0502040204020203"/>
                        </a:rPr>
                        <a:t>LED Display PCB Packaging Form</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9050" cap="flat" cmpd="sng" algn="ctr">
                      <a:solidFill>
                        <a:srgbClr val="1D2380"/>
                      </a:solidFill>
                      <a:prstDash val="solid"/>
                      <a:round/>
                      <a:headEnd type="none" w="med" len="med"/>
                      <a:tailEnd type="none" w="med" len="med"/>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w="19050" cap="flat" cmpd="sng" algn="ctr">
                      <a:solidFill>
                        <a:srgbClr val="1D2380"/>
                      </a:solidFill>
                      <a:prstDash val="solid"/>
                      <a:round/>
                      <a:headEnd type="none" w="med" len="med"/>
                      <a:tailEnd type="none" w="med" len="med"/>
                    </a:lnB>
                  </a:tcPr>
                </a:tc>
              </a:tr>
            </a:tbl>
          </a:graphicData>
        </a:graphic>
      </p:graphicFrame>
      <p:graphicFrame>
        <p:nvGraphicFramePr>
          <p:cNvPr id="846" name="table 846"/>
          <p:cNvGraphicFramePr>
            <a:graphicFrameLocks noGrp="1"/>
          </p:cNvGraphicFramePr>
          <p:nvPr/>
        </p:nvGraphicFramePr>
        <p:xfrm>
          <a:off x="7745248" y="1871611"/>
          <a:ext cx="3123565" cy="4170045"/>
        </p:xfrm>
        <a:graphic>
          <a:graphicData uri="http://schemas.openxmlformats.org/drawingml/2006/table">
            <a:tbl>
              <a:tblPr/>
              <a:tblGrid>
                <a:gridCol w="3123565"/>
              </a:tblGrid>
              <a:tr h="416052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pic>
        <p:nvPicPr>
          <p:cNvPr id="848" name="picture 848"/>
          <p:cNvPicPr>
            <a:picLocks noChangeAspect="1"/>
          </p:cNvPicPr>
          <p:nvPr/>
        </p:nvPicPr>
        <p:blipFill>
          <a:blip r:embed="rId1"/>
          <a:stretch>
            <a:fillRect/>
          </a:stretch>
        </p:blipFill>
        <p:spPr>
          <a:xfrm rot="21600000">
            <a:off x="7754772" y="1881139"/>
            <a:ext cx="3105124" cy="4151318"/>
          </a:xfrm>
          <a:prstGeom prst="rect">
            <a:avLst/>
          </a:prstGeom>
        </p:spPr>
      </p:pic>
      <p:graphicFrame>
        <p:nvGraphicFramePr>
          <p:cNvPr id="850" name="table 850"/>
          <p:cNvGraphicFramePr>
            <a:graphicFrameLocks noGrp="1"/>
          </p:cNvGraphicFramePr>
          <p:nvPr/>
        </p:nvGraphicFramePr>
        <p:xfrm>
          <a:off x="1030287" y="4565336"/>
          <a:ext cx="6609079" cy="1716405"/>
        </p:xfrm>
        <a:graphic>
          <a:graphicData uri="http://schemas.openxmlformats.org/drawingml/2006/table">
            <a:tbl>
              <a:tblPr/>
              <a:tblGrid>
                <a:gridCol w="1132205"/>
                <a:gridCol w="2386964"/>
                <a:gridCol w="1200150"/>
                <a:gridCol w="1889760"/>
              </a:tblGrid>
              <a:tr h="410209">
                <a:tc gridSpan="4">
                  <a:txBody>
                    <a:bodyPr/>
                    <a:lstStyle/>
                    <a:p>
                      <a:pPr algn="l" rtl="0" eaLnBrk="0">
                        <a:lnSpc>
                          <a:spcPct val="106000"/>
                        </a:lnSpc>
                      </a:pPr>
                      <a:endParaRPr sz="800" dirty="0">
                        <a:latin typeface="Arial" panose="020B0604020202020204"/>
                        <a:ea typeface="Arial" panose="020B0604020202020204"/>
                        <a:cs typeface="Arial" panose="020B0604020202020204"/>
                      </a:endParaRPr>
                    </a:p>
                    <a:p>
                      <a:pPr marL="167640" algn="l" rtl="0" eaLnBrk="0">
                        <a:lnSpc>
                          <a:spcPct val="85000"/>
                        </a:lnSpc>
                        <a:spcBef>
                          <a:spcPts val="0"/>
                        </a:spcBef>
                      </a:pPr>
                      <a:r>
                        <a:rPr sz="700" b="1" kern="0" spc="-1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Blade specification: E25 56x0.08Ax40 800H70S16</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0055">
                <a:tc>
                  <a:txBody>
                    <a:bodyPr/>
                    <a:lstStyle/>
                    <a:p>
                      <a:pPr algn="l" rtl="0" eaLnBrk="0">
                        <a:lnSpc>
                          <a:spcPct val="111000"/>
                        </a:lnSpc>
                      </a:pPr>
                      <a:endParaRPr sz="8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127000" algn="l" rtl="0" eaLnBrk="0">
                        <a:lnSpc>
                          <a:spcPct val="86000"/>
                        </a:lnSpc>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Substrate type: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1000"/>
                        </a:lnSpc>
                      </a:pPr>
                      <a:endParaRPr sz="800" dirty="0">
                        <a:latin typeface="Arial" panose="020B0604020202020204"/>
                        <a:ea typeface="Arial" panose="020B0604020202020204"/>
                        <a:cs typeface="Arial" panose="020B0604020202020204"/>
                      </a:endParaRPr>
                    </a:p>
                    <a:p>
                      <a:pPr marL="98425" algn="l" rtl="0" eaLnBrk="0">
                        <a:lnSpc>
                          <a:spcPct val="85000"/>
                        </a:lnSpc>
                        <a:spcBef>
                          <a:spcPts val="5"/>
                        </a:spcBef>
                      </a:pPr>
                      <a:r>
                        <a:rPr sz="700" kern="0" spc="-20" dirty="0">
                          <a:solidFill>
                            <a:srgbClr val="0D0D0D">
                              <a:alpha val="100000"/>
                            </a:srgbClr>
                          </a:solidFill>
                          <a:latin typeface="Segoe UI Light" panose="020B0502040204020203"/>
                          <a:ea typeface="Segoe UI Light" panose="020B0502040204020203"/>
                          <a:cs typeface="Segoe UI Light" panose="020B0502040204020203"/>
                        </a:rPr>
                        <a:t>1010PCB substrate, LED</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1000"/>
                        </a:lnSpc>
                      </a:pPr>
                      <a:endParaRPr sz="8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96520" algn="l" rtl="0" eaLnBrk="0">
                        <a:lnSpc>
                          <a:spcPct val="86000"/>
                        </a:lnSpc>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Substrate thickness:</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99060" algn="l" rtl="0" eaLnBrk="0">
                        <a:lnSpc>
                          <a:spcPct val="73000"/>
                        </a:lnSpc>
                      </a:pPr>
                      <a:r>
                        <a:rPr sz="700" kern="0" spc="-20" dirty="0">
                          <a:solidFill>
                            <a:srgbClr val="0D0D0D">
                              <a:alpha val="100000"/>
                            </a:srgbClr>
                          </a:solidFill>
                          <a:latin typeface="Segoe UI Light" panose="020B0502040204020203"/>
                          <a:ea typeface="Segoe UI Light" panose="020B0502040204020203"/>
                          <a:cs typeface="Segoe UI Light" panose="020B0502040204020203"/>
                        </a:rPr>
                        <a:t>140um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0690">
                <a:tc>
                  <a:txBody>
                    <a:bodyPr/>
                    <a:lstStyle/>
                    <a:p>
                      <a:pPr algn="l" rtl="0" eaLnBrk="0">
                        <a:lnSpc>
                          <a:spcPct val="112000"/>
                        </a:lnSpc>
                      </a:pPr>
                      <a:endParaRPr sz="800" dirty="0">
                        <a:latin typeface="Arial" panose="020B0604020202020204"/>
                        <a:ea typeface="Arial" panose="020B0604020202020204"/>
                        <a:cs typeface="Arial" panose="020B0604020202020204"/>
                      </a:endParaRPr>
                    </a:p>
                    <a:p>
                      <a:pPr marL="127635" algn="l" rtl="0" eaLnBrk="0">
                        <a:lnSpc>
                          <a:spcPct val="86000"/>
                        </a:lnSpc>
                        <a:spcBef>
                          <a:spcPts val="0"/>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main shaft speed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99695" algn="l" rtl="0" eaLnBrk="0">
                        <a:lnSpc>
                          <a:spcPct val="83000"/>
                        </a:lnSpc>
                      </a:pPr>
                      <a:r>
                        <a:rPr sz="700" kern="0" spc="-20" dirty="0">
                          <a:solidFill>
                            <a:srgbClr val="0D0D0D">
                              <a:alpha val="100000"/>
                            </a:srgbClr>
                          </a:solidFill>
                          <a:latin typeface="Segoe UI Light" panose="020B0502040204020203"/>
                          <a:ea typeface="Segoe UI Light" panose="020B0502040204020203"/>
                          <a:cs typeface="Segoe UI Light" panose="020B0502040204020203"/>
                        </a:rPr>
                        <a:t>26krpm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2000"/>
                        </a:lnSpc>
                      </a:pPr>
                      <a:endParaRPr sz="800" dirty="0">
                        <a:latin typeface="Arial" panose="020B0604020202020204"/>
                        <a:ea typeface="Arial" panose="020B0604020202020204"/>
                        <a:cs typeface="Arial" panose="020B0604020202020204"/>
                      </a:endParaRPr>
                    </a:p>
                    <a:p>
                      <a:pPr marL="95885" algn="l" rtl="0" eaLnBrk="0">
                        <a:lnSpc>
                          <a:spcPct val="86000"/>
                        </a:lnSpc>
                        <a:spcBef>
                          <a:spcPts val="0"/>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feed velocity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6000"/>
                        </a:lnSpc>
                      </a:pPr>
                      <a:endParaRPr sz="1000" dirty="0">
                        <a:latin typeface="Arial" panose="020B0604020202020204"/>
                        <a:ea typeface="Arial" panose="020B0604020202020204"/>
                        <a:cs typeface="Arial" panose="020B0604020202020204"/>
                      </a:endParaRPr>
                    </a:p>
                    <a:p>
                      <a:pPr marL="100965" algn="l" rtl="0" eaLnBrk="0">
                        <a:lnSpc>
                          <a:spcPct val="74000"/>
                        </a:lnSpc>
                        <a:spcBef>
                          <a:spcPts val="0"/>
                        </a:spcBef>
                      </a:pPr>
                      <a:r>
                        <a:rPr sz="700" kern="0" spc="-20" dirty="0">
                          <a:solidFill>
                            <a:srgbClr val="0D0D0D">
                              <a:alpha val="100000"/>
                            </a:srgbClr>
                          </a:solidFill>
                          <a:latin typeface="Segoe UI Light" panose="020B0502040204020203"/>
                          <a:ea typeface="Segoe UI Light" panose="020B0502040204020203"/>
                          <a:cs typeface="Segoe UI Light" panose="020B0502040204020203"/>
                        </a:rPr>
                        <a:t>80mm/s</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a:txBody>
                    <a:bodyPr/>
                    <a:lstStyle/>
                    <a:p>
                      <a:pPr algn="l" rtl="0" eaLnBrk="0">
                        <a:lnSpc>
                          <a:spcPct val="108000"/>
                        </a:lnSpc>
                      </a:pPr>
                      <a:endParaRPr sz="800" dirty="0">
                        <a:latin typeface="Arial" panose="020B0604020202020204"/>
                        <a:ea typeface="Arial" panose="020B0604020202020204"/>
                        <a:cs typeface="Arial" panose="020B0604020202020204"/>
                      </a:endParaRPr>
                    </a:p>
                    <a:p>
                      <a:pPr marL="125730" algn="l" rtl="0" eaLnBrk="0">
                        <a:lnSpc>
                          <a:spcPct val="86000"/>
                        </a:lnSpc>
                        <a:spcBef>
                          <a:spcPts val="5"/>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quality requirement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rtl="0" eaLnBrk="0">
                        <a:lnSpc>
                          <a:spcPct val="107000"/>
                        </a:lnSpc>
                      </a:pPr>
                      <a:endParaRPr sz="800" dirty="0">
                        <a:latin typeface="Arial" panose="020B0604020202020204"/>
                        <a:ea typeface="Arial" panose="020B0604020202020204"/>
                        <a:cs typeface="Arial" panose="020B0604020202020204"/>
                      </a:endParaRPr>
                    </a:p>
                    <a:p>
                      <a:pPr marL="60325" algn="l" rtl="0" eaLnBrk="0">
                        <a:lnSpc>
                          <a:spcPct val="86000"/>
                        </a:lnSpc>
                      </a:pPr>
                      <a:r>
                        <a:rPr sz="700"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No metal burrs, no flanging, and no side threading or roughening.</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52" name="table 852"/>
          <p:cNvGraphicFramePr>
            <a:graphicFrameLocks noGrp="1"/>
          </p:cNvGraphicFramePr>
          <p:nvPr/>
        </p:nvGraphicFramePr>
        <p:xfrm>
          <a:off x="1027112" y="1877961"/>
          <a:ext cx="3460750" cy="2651760"/>
        </p:xfrm>
        <a:graphic>
          <a:graphicData uri="http://schemas.openxmlformats.org/drawingml/2006/table">
            <a:tbl>
              <a:tblPr/>
              <a:tblGrid>
                <a:gridCol w="3460750"/>
              </a:tblGrid>
              <a:tr h="264223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pic>
        <p:nvPicPr>
          <p:cNvPr id="854" name="picture 854"/>
          <p:cNvPicPr>
            <a:picLocks noChangeAspect="1"/>
          </p:cNvPicPr>
          <p:nvPr/>
        </p:nvPicPr>
        <p:blipFill>
          <a:blip r:embed="rId2"/>
          <a:stretch>
            <a:fillRect/>
          </a:stretch>
        </p:blipFill>
        <p:spPr>
          <a:xfrm rot="21600000">
            <a:off x="1036637" y="1887493"/>
            <a:ext cx="3442055" cy="2632842"/>
          </a:xfrm>
          <a:prstGeom prst="rect">
            <a:avLst/>
          </a:prstGeom>
        </p:spPr>
      </p:pic>
      <p:graphicFrame>
        <p:nvGraphicFramePr>
          <p:cNvPr id="856" name="table 856"/>
          <p:cNvGraphicFramePr>
            <a:graphicFrameLocks noGrp="1"/>
          </p:cNvGraphicFramePr>
          <p:nvPr/>
        </p:nvGraphicFramePr>
        <p:xfrm>
          <a:off x="4590465" y="1871611"/>
          <a:ext cx="3052444" cy="2653664"/>
        </p:xfrm>
        <a:graphic>
          <a:graphicData uri="http://schemas.openxmlformats.org/drawingml/2006/table">
            <a:tbl>
              <a:tblPr/>
              <a:tblGrid>
                <a:gridCol w="3052444"/>
              </a:tblGrid>
              <a:tr h="2644139">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pic>
        <p:nvPicPr>
          <p:cNvPr id="858" name="picture 858"/>
          <p:cNvPicPr>
            <a:picLocks noChangeAspect="1"/>
          </p:cNvPicPr>
          <p:nvPr/>
        </p:nvPicPr>
        <p:blipFill>
          <a:blip r:embed="rId3"/>
          <a:stretch>
            <a:fillRect/>
          </a:stretch>
        </p:blipFill>
        <p:spPr>
          <a:xfrm rot="21600000">
            <a:off x="4599991" y="1881139"/>
            <a:ext cx="3033470" cy="2634761"/>
          </a:xfrm>
          <a:prstGeom prst="rect">
            <a:avLst/>
          </a:prstGeom>
        </p:spPr>
      </p:pic>
      <p:sp>
        <p:nvSpPr>
          <p:cNvPr id="860" name="textbox 860"/>
          <p:cNvSpPr/>
          <p:nvPr/>
        </p:nvSpPr>
        <p:spPr>
          <a:xfrm>
            <a:off x="505904" y="1104865"/>
            <a:ext cx="10610850" cy="656590"/>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93000"/>
              </a:lnSpc>
              <a:tabLst>
                <a:tab pos="196850" algn="l"/>
              </a:tabLst>
            </a:pPr>
            <a:r>
              <a:rPr sz="900" kern="0" spc="-10" dirty="0">
                <a:solidFill>
                  <a:srgbClr val="000000">
                    <a:alpha val="100000"/>
                  </a:srgbClr>
                </a:solidFill>
                <a:latin typeface="Segoe UI Light" panose="020B0502040204020203"/>
                <a:ea typeface="Segoe UI Light" panose="020B0502040204020203"/>
                <a:cs typeface="Segoe UI Light" panose="020B0502040204020203"/>
              </a:rPr>
              <a:t>Case of E25 series chip cutter for chip cutting and packaging</a:t>
            </a:r>
            <a:endParaRPr sz="1800" dirty="0">
              <a:latin typeface="微软雅黑 Light" panose="020B0502040204020203" charset="-122"/>
              <a:ea typeface="微软雅黑 Light" panose="020B0502040204020203" charset="-122"/>
              <a:cs typeface="微软雅黑 Light" panose="020B0502040204020203" charset="-122"/>
            </a:endParaRPr>
          </a:p>
          <a:p>
            <a:pPr algn="l" rtl="0" eaLnBrk="0">
              <a:lnSpc>
                <a:spcPct val="105000"/>
              </a:lnSpc>
            </a:pPr>
            <a:endParaRPr sz="1200" dirty="0">
              <a:latin typeface="Arial" panose="020B0604020202020204"/>
              <a:ea typeface="Arial" panose="020B0604020202020204"/>
              <a:cs typeface="Arial" panose="020B0604020202020204"/>
            </a:endParaRPr>
          </a:p>
          <a:p>
            <a:pPr algn="l" rtl="0" eaLnBrk="0">
              <a:lnSpc>
                <a:spcPct val="12000"/>
              </a:lnSpc>
            </a:pPr>
            <a:endParaRPr sz="100" dirty="0">
              <a:latin typeface="Arial" panose="020B0604020202020204"/>
              <a:ea typeface="Arial" panose="020B0604020202020204"/>
              <a:cs typeface="Arial" panose="020B0604020202020204"/>
            </a:endParaRPr>
          </a:p>
          <a:p>
            <a:pPr algn="r" rtl="0" eaLnBrk="0">
              <a:lnSpc>
                <a:spcPct val="86000"/>
              </a:lnSpc>
            </a:pPr>
            <a:r>
              <a:rPr sz="700" kern="0" spc="-10" dirty="0">
                <a:solidFill>
                  <a:srgbClr val="0D0D0D">
                    <a:alpha val="100000"/>
                  </a:srgbClr>
                </a:solidFill>
                <a:latin typeface="Segoe UI Light" panose="020B0502040204020203"/>
                <a:ea typeface="Segoe UI Light" panose="020B0502040204020203"/>
                <a:cs typeface="Segoe UI Light" panose="020B0502040204020203"/>
              </a:rPr>
              <a:t>-PCB package cutting case</a:t>
            </a:r>
            <a:endParaRPr sz="1400" dirty="0">
              <a:latin typeface="微软雅黑 Light" panose="020B0502040204020203" charset="-122"/>
              <a:ea typeface="微软雅黑 Light" panose="020B0502040204020203" charset="-122"/>
              <a:cs typeface="微软雅黑 Light" panose="020B0502040204020203" charset="-122"/>
            </a:endParaRPr>
          </a:p>
        </p:txBody>
      </p:sp>
      <p:pic>
        <p:nvPicPr>
          <p:cNvPr id="862" name="picture 862"/>
          <p:cNvPicPr>
            <a:picLocks noChangeAspect="1"/>
          </p:cNvPicPr>
          <p:nvPr/>
        </p:nvPicPr>
        <p:blipFill>
          <a:blip r:embed="rId4"/>
          <a:stretch>
            <a:fillRect/>
          </a:stretch>
        </p:blipFill>
        <p:spPr>
          <a:xfrm rot="21600000">
            <a:off x="518604" y="1117565"/>
            <a:ext cx="184480" cy="253746"/>
          </a:xfrm>
          <a:prstGeom prst="rect">
            <a:avLst/>
          </a:prstGeom>
        </p:spPr>
      </p:pic>
      <p:sp>
        <p:nvSpPr>
          <p:cNvPr id="864" name="textbox 864"/>
          <p:cNvSpPr/>
          <p:nvPr/>
        </p:nvSpPr>
        <p:spPr>
          <a:xfrm>
            <a:off x="293686" y="166685"/>
            <a:ext cx="2898139" cy="618490"/>
          </a:xfrm>
          <a:prstGeom prst="rect">
            <a:avLst/>
          </a:prstGeom>
          <a:noFill/>
          <a:ln w="0" cap="flat">
            <a:noFill/>
            <a:prstDash val="solid"/>
            <a:miter lim="0"/>
          </a:ln>
        </p:spPr>
        <p:txBody>
          <a:bodyPr vert="horz" wrap="square" lIns="0" tIns="0" rIns="0" bIns="0"/>
          <a:lstStyle/>
          <a:p>
            <a:pPr algn="l" rtl="0" eaLnBrk="0">
              <a:lnSpc>
                <a:spcPct val="107000"/>
              </a:lnSpc>
            </a:pPr>
            <a:endParaRPr sz="600" dirty="0">
              <a:latin typeface="Arial" panose="020B0604020202020204"/>
              <a:ea typeface="Arial" panose="020B0604020202020204"/>
              <a:cs typeface="Arial" panose="020B0604020202020204"/>
            </a:endParaRPr>
          </a:p>
          <a:p>
            <a:pPr marL="742950" algn="l" rtl="0" eaLnBrk="0">
              <a:lnSpc>
                <a:spcPct val="86000"/>
              </a:lnSpc>
              <a:spcBef>
                <a:spcPts val="5"/>
              </a:spcBef>
              <a:tabLst>
                <a:tab pos="957580" algn="l"/>
              </a:tabLst>
            </a:pPr>
            <a:r>
              <a:rPr sz="1600" b="1" kern="0" spc="-30" dirty="0">
                <a:solidFill>
                  <a:srgbClr val="000000">
                    <a:alpha val="100000"/>
                  </a:srgbClr>
                </a:solidFill>
                <a:latin typeface="Segoe UI Light" panose="020B0502040204020203"/>
                <a:ea typeface="Segoe UI Light" panose="020B0502040204020203"/>
                <a:cs typeface="Segoe UI Light" panose="020B0502040204020203"/>
              </a:rPr>
              <a:t>4.</a:t>
            </a:r>
            <a:r>
              <a:rPr sz="1600" b="1"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application case</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76" name="group 76"/>
          <p:cNvGrpSpPr/>
          <p:nvPr/>
        </p:nvGrpSpPr>
        <p:grpSpPr>
          <a:xfrm rot="21600000">
            <a:off x="306386" y="179385"/>
            <a:ext cx="730252" cy="564311"/>
            <a:chOff x="0" y="0"/>
            <a:chExt cx="730252" cy="564311"/>
          </a:xfrm>
        </p:grpSpPr>
        <p:sp>
          <p:nvSpPr>
            <p:cNvPr id="866" name="path 866"/>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868" name="path 868"/>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pic>
        <p:nvPicPr>
          <p:cNvPr id="870" name="picture 870"/>
          <p:cNvPicPr>
            <a:picLocks noChangeAspect="1"/>
          </p:cNvPicPr>
          <p:nvPr/>
        </p:nvPicPr>
        <p:blipFill>
          <a:blip r:embed="rId5"/>
          <a:stretch>
            <a:fillRect/>
          </a:stretch>
        </p:blipFill>
        <p:spPr>
          <a:xfrm rot="21600000">
            <a:off x="0" y="6749884"/>
            <a:ext cx="12192000" cy="108115"/>
          </a:xfrm>
          <a:prstGeom prst="rect">
            <a:avLst/>
          </a:prstGeom>
        </p:spPr>
      </p:pic>
      <p:pic>
        <p:nvPicPr>
          <p:cNvPr id="872" name="picture 872" descr="C:/Users/Administrator/Desktop/101010.png101010"/>
          <p:cNvPicPr>
            <a:picLocks noChangeAspect="1"/>
          </p:cNvPicPr>
          <p:nvPr/>
        </p:nvPicPr>
        <p:blipFill>
          <a:blip r:embed="rId6"/>
          <a:srcRect l="-67086" t="-9421" r="-12886" b="-3337"/>
          <a:stretch>
            <a:fillRect/>
          </a:stretch>
        </p:blipFill>
        <p:spPr>
          <a:xfrm rot="21600000">
            <a:off x="7948930" y="36195"/>
            <a:ext cx="4157980" cy="729615"/>
          </a:xfrm>
          <a:prstGeom prst="rect">
            <a:avLst/>
          </a:prstGeom>
        </p:spPr>
      </p:pic>
      <p:sp>
        <p:nvSpPr>
          <p:cNvPr id="874" name="path 874"/>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6" name="table 876"/>
          <p:cNvGraphicFramePr>
            <a:graphicFrameLocks noGrp="1"/>
          </p:cNvGraphicFramePr>
          <p:nvPr/>
        </p:nvGraphicFramePr>
        <p:xfrm>
          <a:off x="784174" y="1692618"/>
          <a:ext cx="10430510" cy="4693284"/>
        </p:xfrm>
        <a:graphic>
          <a:graphicData uri="http://schemas.openxmlformats.org/drawingml/2006/table">
            <a:tbl>
              <a:tblPr/>
              <a:tblGrid>
                <a:gridCol w="6513194"/>
                <a:gridCol w="3917315"/>
              </a:tblGrid>
              <a:tr h="4693284">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9050" cap="flat" cmpd="sng" algn="ctr">
                      <a:solidFill>
                        <a:srgbClr val="1D2380"/>
                      </a:solidFill>
                      <a:prstDash val="solid"/>
                      <a:round/>
                      <a:headEnd type="none" w="med" len="med"/>
                      <a:tailEnd type="none" w="med" len="med"/>
                    </a:lnL>
                    <a:lnR>
                      <a:noFill/>
                    </a:lnR>
                    <a:lnT w="19050" cap="flat" cmpd="sng" algn="ctr">
                      <a:solidFill>
                        <a:srgbClr val="1D2380"/>
                      </a:solidFill>
                      <a:prstDash val="solid"/>
                      <a:round/>
                      <a:headEnd type="none" w="med" len="med"/>
                      <a:tailEnd type="none" w="med" len="med"/>
                    </a:lnT>
                    <a:lnB w="19050" cap="flat" cmpd="sng" algn="ctr">
                      <a:solidFill>
                        <a:srgbClr val="1D2380"/>
                      </a:solidFill>
                      <a:prstDash val="solid"/>
                      <a:round/>
                      <a:headEnd type="none" w="med" len="med"/>
                      <a:tailEnd type="none" w="med" len="med"/>
                    </a:lnB>
                  </a:tcPr>
                </a:tc>
                <a:tc>
                  <a:txBody>
                    <a:bodyPr/>
                    <a:lstStyle/>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marL="954405" algn="l" rtl="0" eaLnBrk="0">
                        <a:lnSpc>
                          <a:spcPct val="85000"/>
                        </a:lnSpc>
                        <a:spcBef>
                          <a:spcPts val="5"/>
                        </a:spcBef>
                      </a:pPr>
                      <a:r>
                        <a:rPr sz="700" kern="0" spc="-10" dirty="0">
                          <a:solidFill>
                            <a:srgbClr val="0D0D0D">
                              <a:alpha val="100000"/>
                            </a:srgbClr>
                          </a:solidFill>
                          <a:latin typeface="Segoe UI Light" panose="020B0502040204020203"/>
                          <a:ea typeface="Segoe UI Light" panose="020B0502040204020203"/>
                          <a:cs typeface="Segoe UI Light" panose="020B0502040204020203"/>
                        </a:rPr>
                        <a:t>LED chip EMC packaging substrate</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a:noFill/>
                    </a:lnL>
                    <a:lnR w="19050" cap="flat" cmpd="sng" algn="ctr">
                      <a:solidFill>
                        <a:srgbClr val="1D2380"/>
                      </a:solidFill>
                      <a:prstDash val="solid"/>
                      <a:round/>
                      <a:headEnd type="none" w="med" len="med"/>
                      <a:tailEnd type="none" w="med" len="med"/>
                    </a:lnR>
                    <a:lnT w="19050" cap="flat" cmpd="sng" algn="ctr">
                      <a:solidFill>
                        <a:srgbClr val="1D2380"/>
                      </a:solidFill>
                      <a:prstDash val="solid"/>
                      <a:round/>
                      <a:headEnd type="none" w="med" len="med"/>
                      <a:tailEnd type="none" w="med" len="med"/>
                    </a:lnT>
                    <a:lnB w="19050" cap="flat" cmpd="sng" algn="ctr">
                      <a:solidFill>
                        <a:srgbClr val="1D2380"/>
                      </a:solidFill>
                      <a:prstDash val="solid"/>
                      <a:round/>
                      <a:headEnd type="none" w="med" len="med"/>
                      <a:tailEnd type="none" w="med" len="med"/>
                    </a:lnB>
                  </a:tcPr>
                </a:tc>
              </a:tr>
            </a:tbl>
          </a:graphicData>
        </a:graphic>
      </p:graphicFrame>
      <p:graphicFrame>
        <p:nvGraphicFramePr>
          <p:cNvPr id="878" name="table 878"/>
          <p:cNvGraphicFramePr>
            <a:graphicFrameLocks noGrp="1"/>
          </p:cNvGraphicFramePr>
          <p:nvPr/>
        </p:nvGraphicFramePr>
        <p:xfrm>
          <a:off x="7412355" y="1896427"/>
          <a:ext cx="3526790" cy="3834129"/>
        </p:xfrm>
        <a:graphic>
          <a:graphicData uri="http://schemas.openxmlformats.org/drawingml/2006/table">
            <a:tbl>
              <a:tblPr/>
              <a:tblGrid>
                <a:gridCol w="3526790"/>
              </a:tblGrid>
              <a:tr h="3824604">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pic>
        <p:nvPicPr>
          <p:cNvPr id="880" name="picture 880"/>
          <p:cNvPicPr>
            <a:picLocks noChangeAspect="1"/>
          </p:cNvPicPr>
          <p:nvPr/>
        </p:nvPicPr>
        <p:blipFill>
          <a:blip r:embed="rId1"/>
          <a:stretch>
            <a:fillRect/>
          </a:stretch>
        </p:blipFill>
        <p:spPr>
          <a:xfrm rot="21600000">
            <a:off x="7421880" y="1905953"/>
            <a:ext cx="3507753" cy="3815447"/>
          </a:xfrm>
          <a:prstGeom prst="rect">
            <a:avLst/>
          </a:prstGeom>
        </p:spPr>
      </p:pic>
      <p:graphicFrame>
        <p:nvGraphicFramePr>
          <p:cNvPr id="882" name="table 882"/>
          <p:cNvGraphicFramePr>
            <a:graphicFrameLocks noGrp="1"/>
          </p:cNvGraphicFramePr>
          <p:nvPr/>
        </p:nvGraphicFramePr>
        <p:xfrm>
          <a:off x="1125856" y="4359600"/>
          <a:ext cx="6052820" cy="1726565"/>
        </p:xfrm>
        <a:graphic>
          <a:graphicData uri="http://schemas.openxmlformats.org/drawingml/2006/table">
            <a:tbl>
              <a:tblPr/>
              <a:tblGrid>
                <a:gridCol w="1099185"/>
                <a:gridCol w="1939925"/>
                <a:gridCol w="1097915"/>
                <a:gridCol w="1915795"/>
              </a:tblGrid>
              <a:tr h="349250">
                <a:tc gridSpan="4">
                  <a:txBody>
                    <a:bodyPr/>
                    <a:lstStyle/>
                    <a:p>
                      <a:pPr algn="l" rtl="0" eaLnBrk="0">
                        <a:lnSpc>
                          <a:spcPct val="108000"/>
                        </a:lnSpc>
                      </a:pPr>
                      <a:endParaRPr sz="600" dirty="0">
                        <a:latin typeface="Arial" panose="020B0604020202020204"/>
                        <a:ea typeface="Arial" panose="020B0604020202020204"/>
                        <a:cs typeface="Arial" panose="020B0604020202020204"/>
                      </a:endParaRPr>
                    </a:p>
                    <a:p>
                      <a:pPr marL="218440" algn="l" rtl="0" eaLnBrk="0">
                        <a:lnSpc>
                          <a:spcPct val="85000"/>
                        </a:lnSpc>
                      </a:pPr>
                      <a:r>
                        <a:rPr sz="700" b="1" kern="0" spc="-1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Blade specification: E25 58x0.2Bx40 700S90</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265">
                <a:tc>
                  <a:txBody>
                    <a:bodyPr/>
                    <a:lstStyle/>
                    <a:p>
                      <a:pPr algn="l" rtl="0" eaLnBrk="0">
                        <a:lnSpc>
                          <a:spcPct val="102000"/>
                        </a:lnSpc>
                      </a:pPr>
                      <a:endParaRPr sz="600" dirty="0">
                        <a:latin typeface="Arial" panose="020B0604020202020204"/>
                        <a:ea typeface="Arial" panose="020B0604020202020204"/>
                        <a:cs typeface="Arial" panose="020B0604020202020204"/>
                      </a:endParaRPr>
                    </a:p>
                    <a:p>
                      <a:pPr marL="201930" algn="l" rtl="0" eaLnBrk="0">
                        <a:lnSpc>
                          <a:spcPct val="86000"/>
                        </a:lnSpc>
                        <a:spcBef>
                          <a:spcPts val="0"/>
                        </a:spcBef>
                      </a:pPr>
                      <a:r>
                        <a:rPr sz="650" b="1" kern="0" spc="-50" dirty="0">
                          <a:solidFill>
                            <a:srgbClr val="0D0D0D">
                              <a:alpha val="100000"/>
                            </a:srgbClr>
                          </a:solidFill>
                          <a:latin typeface="微软雅黑 Light" panose="020B0502040204020203" charset="-122"/>
                          <a:ea typeface="微软雅黑 Light" panose="020B0502040204020203" charset="-122"/>
                          <a:cs typeface="微软雅黑 Light" panose="020B0502040204020203" charset="-122"/>
                        </a:rPr>
                        <a:t>Substrate type: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1000"/>
                        </a:lnSpc>
                      </a:pPr>
                      <a:endParaRPr sz="600" dirty="0">
                        <a:latin typeface="Arial" panose="020B0604020202020204"/>
                        <a:ea typeface="Arial" panose="020B0604020202020204"/>
                        <a:cs typeface="Arial" panose="020B0604020202020204"/>
                      </a:endParaRPr>
                    </a:p>
                    <a:p>
                      <a:pPr marL="71120" algn="l" rtl="0" eaLnBrk="0">
                        <a:lnSpc>
                          <a:spcPct val="86000"/>
                        </a:lnSpc>
                        <a:spcBef>
                          <a:spcPts val="0"/>
                        </a:spcBef>
                      </a:pPr>
                      <a:r>
                        <a:rPr sz="700" kern="0" spc="-20" dirty="0">
                          <a:solidFill>
                            <a:srgbClr val="0D0D0D">
                              <a:alpha val="100000"/>
                            </a:srgbClr>
                          </a:solidFill>
                          <a:latin typeface="Segoe UI Light" panose="020B0502040204020203"/>
                          <a:ea typeface="Segoe UI Light" panose="020B0502040204020203"/>
                          <a:cs typeface="Segoe UI Light" panose="020B0502040204020203"/>
                        </a:rPr>
                        <a:t>EMC, LED beads</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2000"/>
                        </a:lnSpc>
                      </a:pPr>
                      <a:endParaRPr sz="600" dirty="0">
                        <a:latin typeface="Arial" panose="020B0604020202020204"/>
                        <a:ea typeface="Arial" panose="020B0604020202020204"/>
                        <a:cs typeface="Arial" panose="020B0604020202020204"/>
                      </a:endParaRPr>
                    </a:p>
                    <a:p>
                      <a:pPr marL="201930" algn="l" rtl="0" eaLnBrk="0">
                        <a:lnSpc>
                          <a:spcPct val="86000"/>
                        </a:lnSpc>
                        <a:spcBef>
                          <a:spcPts val="0"/>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Substrate thickness:</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3000"/>
                        </a:lnSpc>
                      </a:pPr>
                      <a:endParaRPr sz="700" dirty="0">
                        <a:latin typeface="Arial" panose="020B0604020202020204"/>
                        <a:ea typeface="Arial" panose="020B0604020202020204"/>
                        <a:cs typeface="Arial" panose="020B0604020202020204"/>
                      </a:endParaRPr>
                    </a:p>
                    <a:p>
                      <a:pPr marL="62865" algn="l" rtl="0" eaLnBrk="0">
                        <a:lnSpc>
                          <a:spcPct val="73000"/>
                        </a:lnSpc>
                        <a:spcBef>
                          <a:spcPts val="5"/>
                        </a:spcBef>
                      </a:pPr>
                      <a:r>
                        <a:rPr sz="700" kern="0" spc="-20" dirty="0">
                          <a:solidFill>
                            <a:srgbClr val="000000">
                              <a:alpha val="100000"/>
                            </a:srgbClr>
                          </a:solidFill>
                          <a:latin typeface="Segoe UI Light" panose="020B0502040204020203"/>
                          <a:ea typeface="Segoe UI Light" panose="020B0502040204020203"/>
                          <a:cs typeface="Segoe UI Light" panose="020B0502040204020203"/>
                        </a:rPr>
                        <a:t>0.38mm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900">
                <a:tc>
                  <a:txBody>
                    <a:bodyPr/>
                    <a:lstStyle/>
                    <a:p>
                      <a:pPr algn="l" rtl="0" eaLnBrk="0">
                        <a:lnSpc>
                          <a:spcPct val="101000"/>
                        </a:lnSpc>
                      </a:pPr>
                      <a:endParaRPr sz="600" dirty="0">
                        <a:latin typeface="Arial" panose="020B0604020202020204"/>
                        <a:ea typeface="Arial" panose="020B0604020202020204"/>
                        <a:cs typeface="Arial" panose="020B0604020202020204"/>
                      </a:endParaRPr>
                    </a:p>
                    <a:p>
                      <a:pPr marL="201930" algn="l" rtl="0" eaLnBrk="0">
                        <a:lnSpc>
                          <a:spcPct val="86000"/>
                        </a:lnSpc>
                        <a:spcBef>
                          <a:spcPts val="5"/>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LED size:</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1000"/>
                        </a:lnSpc>
                      </a:pPr>
                      <a:endParaRPr sz="800" dirty="0">
                        <a:latin typeface="Arial" panose="020B0604020202020204"/>
                        <a:ea typeface="Arial" panose="020B0604020202020204"/>
                        <a:cs typeface="Arial" panose="020B0604020202020204"/>
                      </a:endParaRPr>
                    </a:p>
                    <a:p>
                      <a:pPr marL="59055" algn="l" rtl="0" eaLnBrk="0">
                        <a:lnSpc>
                          <a:spcPct val="71000"/>
                        </a:lnSpc>
                        <a:spcBef>
                          <a:spcPts val="5"/>
                        </a:spcBef>
                      </a:pPr>
                      <a:r>
                        <a:rPr sz="700" kern="0" spc="-10" dirty="0">
                          <a:solidFill>
                            <a:srgbClr val="000000">
                              <a:alpha val="100000"/>
                            </a:srgbClr>
                          </a:solidFill>
                          <a:latin typeface="Segoe UI Light" panose="020B0502040204020203"/>
                          <a:ea typeface="Segoe UI Light" panose="020B0502040204020203"/>
                          <a:cs typeface="Segoe UI Light" panose="020B0502040204020203"/>
                        </a:rPr>
                        <a:t>4x4mm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2000"/>
                        </a:lnSpc>
                      </a:pPr>
                      <a:endParaRPr sz="600" dirty="0">
                        <a:latin typeface="Arial" panose="020B0604020202020204"/>
                        <a:ea typeface="Arial" panose="020B0604020202020204"/>
                        <a:cs typeface="Arial" panose="020B0604020202020204"/>
                      </a:endParaRPr>
                    </a:p>
                    <a:p>
                      <a:pPr marL="202565" algn="l" rtl="0" eaLnBrk="0">
                        <a:lnSpc>
                          <a:spcPct val="86000"/>
                        </a:lnSpc>
                        <a:spcBef>
                          <a:spcPts val="5"/>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main shaft speed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9000"/>
                        </a:lnSpc>
                      </a:pPr>
                      <a:endParaRPr sz="700" dirty="0">
                        <a:latin typeface="Arial" panose="020B0604020202020204"/>
                        <a:ea typeface="Arial" panose="020B0604020202020204"/>
                        <a:cs typeface="Arial" panose="020B0604020202020204"/>
                      </a:endParaRPr>
                    </a:p>
                    <a:p>
                      <a:pPr marL="64770" algn="l" rtl="0" eaLnBrk="0">
                        <a:lnSpc>
                          <a:spcPct val="83000"/>
                        </a:lnSpc>
                        <a:spcBef>
                          <a:spcPts val="5"/>
                        </a:spcBef>
                      </a:pPr>
                      <a:r>
                        <a:rPr sz="700" kern="0" spc="-40" dirty="0">
                          <a:solidFill>
                            <a:srgbClr val="000000">
                              <a:alpha val="100000"/>
                            </a:srgbClr>
                          </a:solidFill>
                          <a:latin typeface="Segoe UI Light" panose="020B0502040204020203"/>
                          <a:ea typeface="Segoe UI Light" panose="020B0502040204020203"/>
                          <a:cs typeface="Segoe UI Light" panose="020B0502040204020203"/>
                        </a:rPr>
                        <a:t>30k  rpm</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900">
                <a:tc>
                  <a:txBody>
                    <a:bodyPr/>
                    <a:lstStyle/>
                    <a:p>
                      <a:pPr algn="l" rtl="0" eaLnBrk="0">
                        <a:lnSpc>
                          <a:spcPct val="102000"/>
                        </a:lnSpc>
                      </a:pPr>
                      <a:endParaRPr sz="600" dirty="0">
                        <a:latin typeface="Arial" panose="020B0604020202020204"/>
                        <a:ea typeface="Arial" panose="020B0604020202020204"/>
                        <a:cs typeface="Arial" panose="020B0604020202020204"/>
                      </a:endParaRPr>
                    </a:p>
                    <a:p>
                      <a:pPr marL="203200" algn="l" rtl="0" eaLnBrk="0">
                        <a:lnSpc>
                          <a:spcPct val="86000"/>
                        </a:lnSpc>
                        <a:spcBef>
                          <a:spcPts val="5"/>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feed velocity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1000"/>
                        </a:lnSpc>
                      </a:pPr>
                      <a:endParaRPr sz="800" dirty="0">
                        <a:latin typeface="Arial" panose="020B0604020202020204"/>
                        <a:ea typeface="Arial" panose="020B0604020202020204"/>
                        <a:cs typeface="Arial" panose="020B0604020202020204"/>
                      </a:endParaRPr>
                    </a:p>
                    <a:p>
                      <a:pPr marL="68580" algn="l" rtl="0" eaLnBrk="0">
                        <a:lnSpc>
                          <a:spcPct val="73000"/>
                        </a:lnSpc>
                        <a:spcBef>
                          <a:spcPts val="5"/>
                        </a:spcBef>
                      </a:pPr>
                      <a:r>
                        <a:rPr sz="700" kern="0" spc="-30" dirty="0">
                          <a:solidFill>
                            <a:srgbClr val="000000">
                              <a:alpha val="100000"/>
                            </a:srgbClr>
                          </a:solidFill>
                          <a:latin typeface="Segoe UI Light" panose="020B0502040204020203"/>
                          <a:ea typeface="Segoe UI Light" panose="020B0502040204020203"/>
                          <a:cs typeface="Segoe UI Light" panose="020B0502040204020203"/>
                        </a:rPr>
                        <a:t>55mm/s</a:t>
                      </a:r>
                      <a:endParaRPr sz="1400" dirty="0">
                        <a:latin typeface="Segoe UI Light" panose="020B0502040204020203"/>
                        <a:ea typeface="Segoe UI Light" panose="020B0502040204020203"/>
                        <a:cs typeface="Segoe UI Light" panose="020B0502040204020203"/>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250">
                <a:tc>
                  <a:txBody>
                    <a:bodyPr/>
                    <a:lstStyle/>
                    <a:p>
                      <a:pPr algn="l" rtl="0" eaLnBrk="0">
                        <a:lnSpc>
                          <a:spcPct val="102000"/>
                        </a:lnSpc>
                      </a:pPr>
                      <a:endParaRPr sz="600" dirty="0">
                        <a:latin typeface="Arial" panose="020B0604020202020204"/>
                        <a:ea typeface="Arial" panose="020B0604020202020204"/>
                        <a:cs typeface="Arial" panose="020B0604020202020204"/>
                      </a:endParaRPr>
                    </a:p>
                    <a:p>
                      <a:pPr marL="201295" algn="l" rtl="0" eaLnBrk="0">
                        <a:lnSpc>
                          <a:spcPct val="86000"/>
                        </a:lnSpc>
                        <a:spcBef>
                          <a:spcPts val="5"/>
                        </a:spcBef>
                      </a:pPr>
                      <a:r>
                        <a:rPr sz="650" b="1" kern="0" spc="-5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quality requirement ：</a:t>
                      </a:r>
                      <a:endParaRPr sz="13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rtl="0" eaLnBrk="0">
                        <a:lnSpc>
                          <a:spcPct val="101000"/>
                        </a:lnSpc>
                      </a:pPr>
                      <a:endParaRPr sz="600" dirty="0">
                        <a:latin typeface="Arial" panose="020B0604020202020204"/>
                        <a:ea typeface="Arial" panose="020B0604020202020204"/>
                        <a:cs typeface="Arial" panose="020B0604020202020204"/>
                      </a:endParaRPr>
                    </a:p>
                    <a:p>
                      <a:pPr marL="60325" algn="l" rtl="0" eaLnBrk="0">
                        <a:lnSpc>
                          <a:spcPct val="85000"/>
                        </a:lnSpc>
                        <a:spcBef>
                          <a:spcPts val="5"/>
                        </a:spcBef>
                      </a:pPr>
                      <a:r>
                        <a:rPr sz="700" kern="0" spc="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front of the substrate has no chipping, and the back has no burrs or flanges.</a:t>
                      </a:r>
                      <a:endParaRPr sz="1400" dirty="0">
                        <a:latin typeface="微软雅黑 Light" panose="020B0502040204020203" charset="-122"/>
                        <a:ea typeface="微软雅黑 Light" panose="020B0502040204020203" charset="-122"/>
                        <a:cs typeface="微软雅黑 Light" panose="020B0502040204020203"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84" name="table 884"/>
          <p:cNvGraphicFramePr>
            <a:graphicFrameLocks noGrp="1"/>
          </p:cNvGraphicFramePr>
          <p:nvPr/>
        </p:nvGraphicFramePr>
        <p:xfrm>
          <a:off x="4061142" y="1896427"/>
          <a:ext cx="3121025" cy="2319020"/>
        </p:xfrm>
        <a:graphic>
          <a:graphicData uri="http://schemas.openxmlformats.org/drawingml/2006/table">
            <a:tbl>
              <a:tblPr/>
              <a:tblGrid>
                <a:gridCol w="3121025"/>
              </a:tblGrid>
              <a:tr h="230949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pic>
        <p:nvPicPr>
          <p:cNvPr id="886" name="picture 886"/>
          <p:cNvPicPr>
            <a:picLocks noChangeAspect="1"/>
          </p:cNvPicPr>
          <p:nvPr/>
        </p:nvPicPr>
        <p:blipFill>
          <a:blip r:embed="rId2"/>
          <a:stretch>
            <a:fillRect/>
          </a:stretch>
        </p:blipFill>
        <p:spPr>
          <a:xfrm rot="21600000">
            <a:off x="4070667" y="1905952"/>
            <a:ext cx="3101975" cy="2300287"/>
          </a:xfrm>
          <a:prstGeom prst="rect">
            <a:avLst/>
          </a:prstGeom>
        </p:spPr>
      </p:pic>
      <p:graphicFrame>
        <p:nvGraphicFramePr>
          <p:cNvPr id="888" name="table 888"/>
          <p:cNvGraphicFramePr>
            <a:graphicFrameLocks noGrp="1"/>
          </p:cNvGraphicFramePr>
          <p:nvPr/>
        </p:nvGraphicFramePr>
        <p:xfrm>
          <a:off x="1122679" y="1896427"/>
          <a:ext cx="2703195" cy="2319020"/>
        </p:xfrm>
        <a:graphic>
          <a:graphicData uri="http://schemas.openxmlformats.org/drawingml/2006/table">
            <a:tbl>
              <a:tblPr/>
              <a:tblGrid>
                <a:gridCol w="2703195"/>
              </a:tblGrid>
              <a:tr h="230949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pic>
        <p:nvPicPr>
          <p:cNvPr id="890" name="picture 890"/>
          <p:cNvPicPr>
            <a:picLocks noChangeAspect="1"/>
          </p:cNvPicPr>
          <p:nvPr/>
        </p:nvPicPr>
        <p:blipFill>
          <a:blip r:embed="rId3"/>
          <a:stretch>
            <a:fillRect/>
          </a:stretch>
        </p:blipFill>
        <p:spPr>
          <a:xfrm rot="21600000">
            <a:off x="1132205" y="1905952"/>
            <a:ext cx="2684450" cy="2300287"/>
          </a:xfrm>
          <a:prstGeom prst="rect">
            <a:avLst/>
          </a:prstGeom>
        </p:spPr>
      </p:pic>
      <p:sp>
        <p:nvSpPr>
          <p:cNvPr id="892" name="textbox 892"/>
          <p:cNvSpPr/>
          <p:nvPr/>
        </p:nvSpPr>
        <p:spPr>
          <a:xfrm>
            <a:off x="505904" y="1104865"/>
            <a:ext cx="10680065" cy="535940"/>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93000"/>
              </a:lnSpc>
              <a:tabLst>
                <a:tab pos="196850" algn="l"/>
              </a:tabLst>
            </a:pPr>
            <a:r>
              <a:rPr sz="900" kern="0" spc="-10" dirty="0">
                <a:solidFill>
                  <a:srgbClr val="000000">
                    <a:alpha val="100000"/>
                  </a:srgbClr>
                </a:solidFill>
                <a:latin typeface="Segoe UI Light" panose="020B0502040204020203"/>
                <a:ea typeface="Segoe UI Light" panose="020B0502040204020203"/>
                <a:cs typeface="Segoe UI Light" panose="020B0502040204020203"/>
              </a:rPr>
              <a:t>Case of E25 series chip cutter for chip cutting and packaging</a:t>
            </a:r>
            <a:endParaRPr sz="1800" dirty="0">
              <a:latin typeface="微软雅黑 Light" panose="020B0502040204020203" charset="-122"/>
              <a:ea typeface="微软雅黑 Light" panose="020B0502040204020203" charset="-122"/>
              <a:cs typeface="微软雅黑 Light" panose="020B0502040204020203" charset="-122"/>
            </a:endParaRPr>
          </a:p>
          <a:p>
            <a:pPr algn="l" rtl="0" eaLnBrk="0">
              <a:lnSpc>
                <a:spcPct val="119000"/>
              </a:lnSpc>
            </a:pPr>
            <a:endParaRPr sz="400" dirty="0">
              <a:latin typeface="Arial" panose="020B0604020202020204"/>
              <a:ea typeface="Arial" panose="020B0604020202020204"/>
              <a:cs typeface="Arial" panose="020B0604020202020204"/>
            </a:endParaRPr>
          </a:p>
          <a:p>
            <a:pPr algn="r" rtl="0" eaLnBrk="0">
              <a:lnSpc>
                <a:spcPct val="86000"/>
              </a:lnSpc>
              <a:spcBef>
                <a:spcPts val="0"/>
              </a:spcBef>
            </a:pPr>
            <a:r>
              <a:rPr sz="700" kern="0" spc="-10" dirty="0">
                <a:solidFill>
                  <a:srgbClr val="0D0D0D">
                    <a:alpha val="100000"/>
                  </a:srgbClr>
                </a:solidFill>
                <a:latin typeface="Segoe UI Light" panose="020B0502040204020203"/>
                <a:ea typeface="Segoe UI Light" panose="020B0502040204020203"/>
                <a:cs typeface="Segoe UI Light" panose="020B0502040204020203"/>
              </a:rPr>
              <a:t>-EMC package cutting case</a:t>
            </a:r>
            <a:endParaRPr sz="1400" dirty="0">
              <a:latin typeface="微软雅黑 Light" panose="020B0502040204020203" charset="-122"/>
              <a:ea typeface="微软雅黑 Light" panose="020B0502040204020203" charset="-122"/>
              <a:cs typeface="微软雅黑 Light" panose="020B0502040204020203" charset="-122"/>
            </a:endParaRPr>
          </a:p>
        </p:txBody>
      </p:sp>
      <p:pic>
        <p:nvPicPr>
          <p:cNvPr id="894" name="picture 894"/>
          <p:cNvPicPr>
            <a:picLocks noChangeAspect="1"/>
          </p:cNvPicPr>
          <p:nvPr/>
        </p:nvPicPr>
        <p:blipFill>
          <a:blip r:embed="rId4"/>
          <a:stretch>
            <a:fillRect/>
          </a:stretch>
        </p:blipFill>
        <p:spPr>
          <a:xfrm rot="21600000">
            <a:off x="518604" y="1117565"/>
            <a:ext cx="184480" cy="253746"/>
          </a:xfrm>
          <a:prstGeom prst="rect">
            <a:avLst/>
          </a:prstGeom>
        </p:spPr>
      </p:pic>
      <p:sp>
        <p:nvSpPr>
          <p:cNvPr id="896" name="textbox 896"/>
          <p:cNvSpPr/>
          <p:nvPr/>
        </p:nvSpPr>
        <p:spPr>
          <a:xfrm>
            <a:off x="293686" y="166685"/>
            <a:ext cx="2898139" cy="618490"/>
          </a:xfrm>
          <a:prstGeom prst="rect">
            <a:avLst/>
          </a:prstGeom>
          <a:noFill/>
          <a:ln w="0" cap="flat">
            <a:noFill/>
            <a:prstDash val="solid"/>
            <a:miter lim="0"/>
          </a:ln>
        </p:spPr>
        <p:txBody>
          <a:bodyPr vert="horz" wrap="square" lIns="0" tIns="0" rIns="0" bIns="0"/>
          <a:lstStyle/>
          <a:p>
            <a:pPr algn="l" rtl="0" eaLnBrk="0">
              <a:lnSpc>
                <a:spcPct val="107000"/>
              </a:lnSpc>
            </a:pPr>
            <a:endParaRPr sz="600" dirty="0">
              <a:latin typeface="Arial" panose="020B0604020202020204"/>
              <a:ea typeface="Arial" panose="020B0604020202020204"/>
              <a:cs typeface="Arial" panose="020B0604020202020204"/>
            </a:endParaRPr>
          </a:p>
          <a:p>
            <a:pPr marL="742950" algn="l" rtl="0" eaLnBrk="0">
              <a:lnSpc>
                <a:spcPct val="86000"/>
              </a:lnSpc>
              <a:spcBef>
                <a:spcPts val="5"/>
              </a:spcBef>
              <a:tabLst>
                <a:tab pos="957580" algn="l"/>
              </a:tabLst>
            </a:pPr>
            <a:r>
              <a:rPr sz="1600" b="1" kern="0" spc="-30" dirty="0">
                <a:solidFill>
                  <a:srgbClr val="000000">
                    <a:alpha val="100000"/>
                  </a:srgbClr>
                </a:solidFill>
                <a:latin typeface="Segoe UI Light" panose="020B0502040204020203"/>
                <a:ea typeface="Segoe UI Light" panose="020B0502040204020203"/>
                <a:cs typeface="Segoe UI Light" panose="020B0502040204020203"/>
              </a:rPr>
              <a:t>4.</a:t>
            </a:r>
            <a:r>
              <a:rPr sz="1600" b="1"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application case</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78" name="group 78"/>
          <p:cNvGrpSpPr/>
          <p:nvPr/>
        </p:nvGrpSpPr>
        <p:grpSpPr>
          <a:xfrm rot="21600000">
            <a:off x="306386" y="179385"/>
            <a:ext cx="730252" cy="564311"/>
            <a:chOff x="0" y="0"/>
            <a:chExt cx="730252" cy="564311"/>
          </a:xfrm>
        </p:grpSpPr>
        <p:sp>
          <p:nvSpPr>
            <p:cNvPr id="898" name="path 898"/>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900" name="path 900"/>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pic>
        <p:nvPicPr>
          <p:cNvPr id="902" name="picture 902"/>
          <p:cNvPicPr>
            <a:picLocks noChangeAspect="1"/>
          </p:cNvPicPr>
          <p:nvPr/>
        </p:nvPicPr>
        <p:blipFill>
          <a:blip r:embed="rId5"/>
          <a:stretch>
            <a:fillRect/>
          </a:stretch>
        </p:blipFill>
        <p:spPr>
          <a:xfrm rot="21600000">
            <a:off x="0" y="6749884"/>
            <a:ext cx="12192000" cy="108115"/>
          </a:xfrm>
          <a:prstGeom prst="rect">
            <a:avLst/>
          </a:prstGeom>
        </p:spPr>
      </p:pic>
      <p:pic>
        <p:nvPicPr>
          <p:cNvPr id="904" name="picture 904" descr="C:/Users/Administrator/Desktop/101010.png101010"/>
          <p:cNvPicPr>
            <a:picLocks noChangeAspect="1"/>
          </p:cNvPicPr>
          <p:nvPr/>
        </p:nvPicPr>
        <p:blipFill>
          <a:blip r:embed="rId6"/>
          <a:srcRect l="-74798" t="-6379" r="-12873" b="-20707"/>
          <a:stretch>
            <a:fillRect/>
          </a:stretch>
        </p:blipFill>
        <p:spPr>
          <a:xfrm rot="21600000">
            <a:off x="7767320" y="55245"/>
            <a:ext cx="4339590" cy="822325"/>
          </a:xfrm>
          <a:prstGeom prst="rect">
            <a:avLst/>
          </a:prstGeom>
        </p:spPr>
      </p:pic>
      <p:sp>
        <p:nvSpPr>
          <p:cNvPr id="906" name="path 906"/>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8" name="table 908"/>
          <p:cNvGraphicFramePr>
            <a:graphicFrameLocks noGrp="1"/>
          </p:cNvGraphicFramePr>
          <p:nvPr/>
        </p:nvGraphicFramePr>
        <p:xfrm>
          <a:off x="4914885" y="2693155"/>
          <a:ext cx="6334759" cy="2279014"/>
        </p:xfrm>
        <a:graphic>
          <a:graphicData uri="http://schemas.openxmlformats.org/drawingml/2006/table">
            <a:tbl>
              <a:tblPr/>
              <a:tblGrid>
                <a:gridCol w="3138804"/>
                <a:gridCol w="3195954"/>
              </a:tblGrid>
              <a:tr h="2279014">
                <a:tc>
                  <a:txBody>
                    <a:bodyPr/>
                    <a:lstStyle/>
                    <a:p>
                      <a:pPr algn="l" rtl="0" eaLnBrk="0">
                        <a:lnSpc>
                          <a:spcPct val="88000"/>
                        </a:lnSpc>
                        <a:spcBef>
                          <a:spcPts val="5"/>
                        </a:spcBef>
                      </a:pPr>
                      <a:r>
                        <a:rPr sz="750" kern="0" spc="90" dirty="0">
                          <a:solidFill>
                            <a:srgbClr val="7F7F7F">
                              <a:alpha val="100000"/>
                            </a:srgbClr>
                          </a:solidFill>
                          <a:latin typeface="微软雅黑" panose="020B0503020204020204" charset="-122"/>
                          <a:ea typeface="微软雅黑" panose="020B0503020204020204" charset="-122"/>
                          <a:cs typeface="微软雅黑" panose="020B0503020204020204" charset="-122"/>
                        </a:rPr>
                        <a:t>Assist customers in blade selection and new cutting</a:t>
                      </a:r>
                      <a:endParaRPr sz="1500" dirty="0">
                        <a:latin typeface="微软雅黑" panose="020B0503020204020204" charset="-122"/>
                        <a:ea typeface="微软雅黑" panose="020B0503020204020204" charset="-122"/>
                        <a:cs typeface="微软雅黑" panose="020B0503020204020204" charset="-122"/>
                      </a:endParaRPr>
                    </a:p>
                    <a:p>
                      <a:pPr marL="2540" algn="l" rtl="0" eaLnBrk="0">
                        <a:lnSpc>
                          <a:spcPts val="2300"/>
                        </a:lnSpc>
                      </a:pPr>
                      <a:r>
                        <a:rPr sz="750" kern="0" spc="-110" dirty="0">
                          <a:solidFill>
                            <a:srgbClr val="7F7F7F">
                              <a:alpha val="100000"/>
                            </a:srgbClr>
                          </a:solidFill>
                          <a:latin typeface="微软雅黑" panose="020B0503020204020204" charset="-122"/>
                          <a:ea typeface="微软雅黑" panose="020B0503020204020204" charset="-122"/>
                          <a:cs typeface="微软雅黑" panose="020B0503020204020204" charset="-122"/>
                        </a:rPr>
                        <a:t>process development;</a:t>
                      </a:r>
                      <a:endParaRPr sz="1500" dirty="0">
                        <a:latin typeface="微软雅黑" panose="020B0503020204020204" charset="-122"/>
                        <a:ea typeface="微软雅黑" panose="020B0503020204020204" charset="-122"/>
                        <a:cs typeface="微软雅黑" panose="020B0503020204020204" charset="-122"/>
                      </a:endParaRPr>
                    </a:p>
                    <a:p>
                      <a:pPr algn="l" rtl="0" eaLnBrk="0">
                        <a:lnSpc>
                          <a:spcPct val="112000"/>
                        </a:lnSpc>
                      </a:pPr>
                      <a:endParaRPr sz="1000" dirty="0">
                        <a:latin typeface="Arial" panose="020B0604020202020204"/>
                        <a:ea typeface="Arial" panose="020B0604020202020204"/>
                        <a:cs typeface="Arial" panose="020B0604020202020204"/>
                      </a:endParaRPr>
                    </a:p>
                    <a:p>
                      <a:pPr algn="l" rtl="0" eaLnBrk="0">
                        <a:lnSpc>
                          <a:spcPct val="112000"/>
                        </a:lnSpc>
                      </a:pPr>
                      <a:endParaRPr sz="1000" dirty="0">
                        <a:latin typeface="Arial" panose="020B0604020202020204"/>
                        <a:ea typeface="Arial" panose="020B0604020202020204"/>
                        <a:cs typeface="Arial" panose="020B0604020202020204"/>
                      </a:endParaRPr>
                    </a:p>
                    <a:p>
                      <a:pPr algn="l" rtl="0" eaLnBrk="0">
                        <a:lnSpc>
                          <a:spcPct val="112000"/>
                        </a:lnSpc>
                      </a:pPr>
                      <a:endParaRPr sz="1000" dirty="0">
                        <a:latin typeface="Arial" panose="020B0604020202020204"/>
                        <a:ea typeface="Arial" panose="020B0604020202020204"/>
                        <a:cs typeface="Arial" panose="020B0604020202020204"/>
                      </a:endParaRPr>
                    </a:p>
                    <a:p>
                      <a:pPr algn="l" rtl="0" eaLnBrk="0">
                        <a:lnSpc>
                          <a:spcPct val="112000"/>
                        </a:lnSpc>
                      </a:pPr>
                      <a:endParaRPr sz="1000" dirty="0">
                        <a:latin typeface="Arial" panose="020B0604020202020204"/>
                        <a:ea typeface="Arial" panose="020B0604020202020204"/>
                        <a:cs typeface="Arial" panose="020B0604020202020204"/>
                      </a:endParaRPr>
                    </a:p>
                    <a:p>
                      <a:pPr algn="l" rtl="0" eaLnBrk="0">
                        <a:lnSpc>
                          <a:spcPct val="113000"/>
                        </a:lnSpc>
                      </a:pPr>
                      <a:endParaRPr sz="1000" dirty="0">
                        <a:latin typeface="Arial" panose="020B0604020202020204"/>
                        <a:ea typeface="Arial" panose="020B0604020202020204"/>
                        <a:cs typeface="Arial" panose="020B0604020202020204"/>
                      </a:endParaRPr>
                    </a:p>
                    <a:p>
                      <a:pPr marL="729615" algn="l" rtl="0" eaLnBrk="0">
                        <a:lnSpc>
                          <a:spcPct val="87000"/>
                        </a:lnSpc>
                        <a:spcBef>
                          <a:spcPts val="540"/>
                        </a:spcBef>
                      </a:pPr>
                      <a:r>
                        <a:rPr sz="900" b="1" kern="0" spc="-20" dirty="0">
                          <a:solidFill>
                            <a:srgbClr val="767171">
                              <a:alpha val="100000"/>
                            </a:srgbClr>
                          </a:solidFill>
                          <a:latin typeface="微软雅黑" panose="020B0503020204020204" charset="-122"/>
                          <a:ea typeface="微软雅黑" panose="020B0503020204020204" charset="-122"/>
                          <a:cs typeface="微软雅黑" panose="020B0503020204020204" charset="-122"/>
                        </a:rPr>
                        <a:t>exchange</a:t>
                      </a:r>
                      <a:endParaRPr sz="1800" dirty="0">
                        <a:latin typeface="微软雅黑" panose="020B0503020204020204" charset="-122"/>
                        <a:ea typeface="微软雅黑" panose="020B0503020204020204" charset="-122"/>
                        <a:cs typeface="微软雅黑" panose="020B0503020204020204" charset="-122"/>
                      </a:endParaRPr>
                    </a:p>
                    <a:p>
                      <a:pPr algn="l" rtl="0" eaLnBrk="0">
                        <a:lnSpc>
                          <a:spcPct val="118000"/>
                        </a:lnSpc>
                      </a:pPr>
                      <a:endParaRPr sz="1000" dirty="0">
                        <a:latin typeface="Arial" panose="020B0604020202020204"/>
                        <a:ea typeface="Arial" panose="020B0604020202020204"/>
                        <a:cs typeface="Arial" panose="020B0604020202020204"/>
                      </a:endParaRPr>
                    </a:p>
                    <a:p>
                      <a:pPr algn="l" rtl="0" eaLnBrk="0">
                        <a:lnSpc>
                          <a:spcPct val="119000"/>
                        </a:lnSpc>
                      </a:pPr>
                      <a:endParaRPr sz="1000" dirty="0">
                        <a:latin typeface="Arial" panose="020B0604020202020204"/>
                        <a:ea typeface="Arial" panose="020B0604020202020204"/>
                        <a:cs typeface="Arial" panose="020B0604020202020204"/>
                      </a:endParaRPr>
                    </a:p>
                    <a:p>
                      <a:pPr algn="l" rtl="0" eaLnBrk="0">
                        <a:lnSpc>
                          <a:spcPct val="127000"/>
                        </a:lnSpc>
                      </a:pPr>
                      <a:endParaRPr sz="300" dirty="0">
                        <a:latin typeface="Arial" panose="020B0604020202020204"/>
                        <a:ea typeface="Arial" panose="020B0604020202020204"/>
                        <a:cs typeface="Arial" panose="020B0604020202020204"/>
                      </a:endParaRPr>
                    </a:p>
                    <a:p>
                      <a:pPr marL="42545" algn="l" rtl="0" eaLnBrk="0">
                        <a:lnSpc>
                          <a:spcPct val="86000"/>
                        </a:lnSpc>
                        <a:spcBef>
                          <a:spcPts val="5"/>
                        </a:spcBef>
                      </a:pPr>
                      <a:r>
                        <a:rPr sz="750" kern="0" spc="90" dirty="0">
                          <a:solidFill>
                            <a:srgbClr val="7F7F7F">
                              <a:alpha val="100000"/>
                            </a:srgbClr>
                          </a:solidFill>
                          <a:latin typeface="微软雅黑" panose="020B0503020204020204" charset="-122"/>
                          <a:ea typeface="微软雅黑" panose="020B0503020204020204" charset="-122"/>
                          <a:cs typeface="微软雅黑" panose="020B0503020204020204" charset="-122"/>
                        </a:rPr>
                        <a:t>Technical exchange and regular follow-up visits</a:t>
                      </a:r>
                      <a:endParaRPr sz="1500" dirty="0">
                        <a:latin typeface="微软雅黑" panose="020B0503020204020204" charset="-122"/>
                        <a:ea typeface="微软雅黑" panose="020B0503020204020204" charset="-122"/>
                        <a:cs typeface="微软雅黑" panose="020B0503020204020204" charset="-122"/>
                      </a:endParaRPr>
                    </a:p>
                  </a:txBody>
                  <a:tcPr marL="0" marR="0" marT="732" marB="0" vert="horz">
                    <a:lnL>
                      <a:noFill/>
                    </a:lnL>
                    <a:lnR>
                      <a:noFill/>
                    </a:lnR>
                    <a:lnT>
                      <a:noFill/>
                    </a:lnT>
                    <a:lnB>
                      <a:noFill/>
                    </a:lnB>
                  </a:tcPr>
                </a:tc>
                <a:tc>
                  <a:txBody>
                    <a:bodyPr/>
                    <a:lstStyle/>
                    <a:p>
                      <a:pPr algn="l" rtl="0" eaLnBrk="0">
                        <a:lnSpc>
                          <a:spcPct val="6000"/>
                        </a:lnSpc>
                      </a:pPr>
                      <a:endParaRPr sz="100" dirty="0">
                        <a:latin typeface="Arial" panose="020B0604020202020204"/>
                        <a:ea typeface="Arial" panose="020B0604020202020204"/>
                        <a:cs typeface="Arial" panose="020B0604020202020204"/>
                      </a:endParaRPr>
                    </a:p>
                    <a:p>
                      <a:pPr marL="709930" algn="l" rtl="0" eaLnBrk="0">
                        <a:lnSpc>
                          <a:spcPct val="88000"/>
                        </a:lnSpc>
                      </a:pPr>
                      <a:r>
                        <a:rPr sz="750" kern="0" spc="-30" dirty="0">
                          <a:solidFill>
                            <a:srgbClr val="7F7F7F">
                              <a:alpha val="100000"/>
                            </a:srgbClr>
                          </a:solidFill>
                          <a:latin typeface="微软雅黑" panose="020B0503020204020204" charset="-122"/>
                          <a:ea typeface="微软雅黑" panose="020B0503020204020204" charset="-122"/>
                          <a:cs typeface="微软雅黑" panose="020B0503020204020204" charset="-122"/>
                        </a:rPr>
                        <a:t>Provide free test samples;</a:t>
                      </a:r>
                      <a:endParaRPr sz="1500" dirty="0">
                        <a:latin typeface="微软雅黑" panose="020B0503020204020204" charset="-122"/>
                        <a:ea typeface="微软雅黑" panose="020B0503020204020204" charset="-122"/>
                        <a:cs typeface="微软雅黑" panose="020B0503020204020204" charset="-122"/>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marL="1457960" algn="l" rtl="0" eaLnBrk="0">
                        <a:lnSpc>
                          <a:spcPct val="86000"/>
                        </a:lnSpc>
                        <a:spcBef>
                          <a:spcPts val="545"/>
                        </a:spcBef>
                      </a:pPr>
                      <a:r>
                        <a:rPr sz="900" b="1" kern="0" spc="-20" dirty="0">
                          <a:solidFill>
                            <a:srgbClr val="767171">
                              <a:alpha val="100000"/>
                            </a:srgbClr>
                          </a:solidFill>
                          <a:latin typeface="微软雅黑" panose="020B0503020204020204" charset="-122"/>
                          <a:ea typeface="微软雅黑" panose="020B0503020204020204" charset="-122"/>
                          <a:cs typeface="微软雅黑" panose="020B0503020204020204" charset="-122"/>
                        </a:rPr>
                        <a:t>feedback</a:t>
                      </a:r>
                      <a:endParaRPr sz="1800" dirty="0">
                        <a:latin typeface="微软雅黑" panose="020B0503020204020204" charset="-122"/>
                        <a:ea typeface="微软雅黑" panose="020B0503020204020204" charset="-122"/>
                        <a:cs typeface="微软雅黑" panose="020B0503020204020204" charset="-122"/>
                      </a:endParaRPr>
                    </a:p>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116000"/>
                        </a:lnSpc>
                      </a:pPr>
                      <a:endParaRPr sz="1000" dirty="0">
                        <a:latin typeface="Arial" panose="020B0604020202020204"/>
                        <a:ea typeface="Arial" panose="020B0604020202020204"/>
                        <a:cs typeface="Arial" panose="020B0604020202020204"/>
                      </a:endParaRPr>
                    </a:p>
                    <a:p>
                      <a:pPr algn="l" rtl="0" eaLnBrk="0">
                        <a:lnSpc>
                          <a:spcPct val="128000"/>
                        </a:lnSpc>
                      </a:pPr>
                      <a:endParaRPr sz="300" dirty="0">
                        <a:latin typeface="Arial" panose="020B0604020202020204"/>
                        <a:ea typeface="Arial" panose="020B0604020202020204"/>
                        <a:cs typeface="Arial" panose="020B0604020202020204"/>
                      </a:endParaRPr>
                    </a:p>
                    <a:p>
                      <a:pPr algn="r" rtl="0" eaLnBrk="0">
                        <a:lnSpc>
                          <a:spcPct val="84000"/>
                        </a:lnSpc>
                        <a:spcBef>
                          <a:spcPts val="0"/>
                        </a:spcBef>
                      </a:pPr>
                      <a:r>
                        <a:rPr sz="750" kern="0" spc="90" dirty="0">
                          <a:solidFill>
                            <a:srgbClr val="7F7F7F">
                              <a:alpha val="100000"/>
                            </a:srgbClr>
                          </a:solidFill>
                          <a:latin typeface="微软雅黑" panose="020B0503020204020204" charset="-122"/>
                          <a:ea typeface="微软雅黑" panose="020B0503020204020204" charset="-122"/>
                          <a:cs typeface="微软雅黑" panose="020B0503020204020204" charset="-122"/>
                        </a:rPr>
                        <a:t>Report quality issues in an 8D report</a:t>
                      </a:r>
                      <a:endParaRPr sz="15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a:noFill/>
                    </a:lnT>
                    <a:lnB>
                      <a:noFill/>
                    </a:lnB>
                  </a:tcPr>
                </a:tc>
              </a:tr>
            </a:tbl>
          </a:graphicData>
        </a:graphic>
      </p:graphicFrame>
      <p:pic>
        <p:nvPicPr>
          <p:cNvPr id="910" name="picture 910"/>
          <p:cNvPicPr>
            <a:picLocks noChangeAspect="1"/>
          </p:cNvPicPr>
          <p:nvPr/>
        </p:nvPicPr>
        <p:blipFill>
          <a:blip r:embed="rId1"/>
          <a:stretch>
            <a:fillRect/>
          </a:stretch>
        </p:blipFill>
        <p:spPr>
          <a:xfrm rot="21600000">
            <a:off x="8777422" y="3965640"/>
            <a:ext cx="693943" cy="686938"/>
          </a:xfrm>
          <a:prstGeom prst="rect">
            <a:avLst/>
          </a:prstGeom>
        </p:spPr>
      </p:pic>
      <p:pic>
        <p:nvPicPr>
          <p:cNvPr id="912" name="picture 912"/>
          <p:cNvPicPr>
            <a:picLocks noChangeAspect="1"/>
          </p:cNvPicPr>
          <p:nvPr/>
        </p:nvPicPr>
        <p:blipFill>
          <a:blip r:embed="rId2"/>
          <a:stretch>
            <a:fillRect/>
          </a:stretch>
        </p:blipFill>
        <p:spPr>
          <a:xfrm rot="21600000">
            <a:off x="4920907" y="3931832"/>
            <a:ext cx="685975" cy="685975"/>
          </a:xfrm>
          <a:prstGeom prst="rect">
            <a:avLst/>
          </a:prstGeom>
        </p:spPr>
      </p:pic>
      <p:sp>
        <p:nvSpPr>
          <p:cNvPr id="914" name="textbox 914"/>
          <p:cNvSpPr/>
          <p:nvPr/>
        </p:nvSpPr>
        <p:spPr>
          <a:xfrm>
            <a:off x="1046672" y="1879586"/>
            <a:ext cx="2506345" cy="1339850"/>
          </a:xfrm>
          <a:prstGeom prst="rect">
            <a:avLst/>
          </a:prstGeom>
          <a:noFill/>
          <a:ln w="0" cap="flat">
            <a:noFill/>
            <a:prstDash val="solid"/>
            <a:miter lim="0"/>
          </a:ln>
        </p:spPr>
        <p:txBody>
          <a:bodyPr vert="horz" wrap="square" lIns="0" tIns="0" rIns="0" bIns="0"/>
          <a:lstStyle/>
          <a:p>
            <a:pPr algn="l" rtl="0" eaLnBrk="0">
              <a:lnSpc>
                <a:spcPct val="133000"/>
              </a:lnSpc>
            </a:pPr>
            <a:endParaRPr sz="1000" dirty="0">
              <a:latin typeface="Arial" panose="020B0604020202020204"/>
              <a:ea typeface="Arial" panose="020B0604020202020204"/>
              <a:cs typeface="Arial" panose="020B0604020202020204"/>
            </a:endParaRPr>
          </a:p>
          <a:p>
            <a:pPr marL="717550" algn="l" rtl="0" eaLnBrk="0">
              <a:lnSpc>
                <a:spcPct val="87000"/>
              </a:lnSpc>
              <a:spcBef>
                <a:spcPts val="5"/>
              </a:spcBef>
            </a:pPr>
            <a:r>
              <a:rPr sz="900" b="1" kern="0" spc="-20" dirty="0">
                <a:solidFill>
                  <a:srgbClr val="767171">
                    <a:alpha val="100000"/>
                  </a:srgbClr>
                </a:solidFill>
                <a:latin typeface="微软雅黑" panose="020B0503020204020204" charset="-122"/>
                <a:ea typeface="微软雅黑" panose="020B0503020204020204" charset="-122"/>
                <a:cs typeface="微软雅黑" panose="020B0503020204020204" charset="-122"/>
              </a:rPr>
              <a:t>pay</a:t>
            </a:r>
            <a:endParaRPr sz="1800" dirty="0">
              <a:latin typeface="微软雅黑" panose="020B0503020204020204" charset="-122"/>
              <a:ea typeface="微软雅黑" panose="020B0503020204020204" charset="-122"/>
              <a:cs typeface="微软雅黑" panose="020B0503020204020204" charset="-122"/>
            </a:endParaRPr>
          </a:p>
          <a:p>
            <a:pPr algn="l" rtl="0" eaLnBrk="0">
              <a:lnSpc>
                <a:spcPct val="162000"/>
              </a:lnSpc>
            </a:pPr>
            <a:endParaRPr sz="1000" dirty="0">
              <a:latin typeface="Arial" panose="020B0604020202020204"/>
              <a:ea typeface="Arial" panose="020B0604020202020204"/>
              <a:cs typeface="Arial" panose="020B0604020202020204"/>
            </a:endParaRPr>
          </a:p>
          <a:p>
            <a:pPr algn="l" rtl="0" eaLnBrk="0">
              <a:lnSpc>
                <a:spcPct val="125000"/>
              </a:lnSpc>
            </a:pPr>
            <a:endParaRPr sz="300" dirty="0">
              <a:latin typeface="Arial" panose="020B0604020202020204"/>
              <a:ea typeface="Arial" panose="020B0604020202020204"/>
              <a:cs typeface="Arial" panose="020B0604020202020204"/>
            </a:endParaRPr>
          </a:p>
          <a:p>
            <a:pPr marL="19685" indent="3810" algn="l" rtl="0" eaLnBrk="0">
              <a:lnSpc>
                <a:spcPct val="127000"/>
              </a:lnSpc>
              <a:spcBef>
                <a:spcPts val="0"/>
              </a:spcBef>
            </a:pPr>
            <a:r>
              <a:rPr sz="750" kern="0" spc="30" dirty="0">
                <a:solidFill>
                  <a:srgbClr val="7F7F7F">
                    <a:alpha val="100000"/>
                  </a:srgbClr>
                </a:solidFill>
                <a:latin typeface="Arial" panose="020B0604020202020204"/>
                <a:ea typeface="Arial" panose="020B0604020202020204"/>
                <a:cs typeface="Arial" panose="020B0604020202020204"/>
              </a:rPr>
              <a:t>Orders of 500 pieces or fewer will be delivered within 7 working days.</a:t>
            </a:r>
            <a:endParaRPr sz="1500" dirty="0">
              <a:latin typeface="微软雅黑" panose="020B0503020204020204" charset="-122"/>
              <a:ea typeface="微软雅黑" panose="020B0503020204020204" charset="-122"/>
              <a:cs typeface="微软雅黑" panose="020B0503020204020204" charset="-122"/>
            </a:endParaRPr>
          </a:p>
        </p:txBody>
      </p:sp>
      <p:pic>
        <p:nvPicPr>
          <p:cNvPr id="916" name="picture 916"/>
          <p:cNvPicPr>
            <a:picLocks noChangeAspect="1"/>
          </p:cNvPicPr>
          <p:nvPr/>
        </p:nvPicPr>
        <p:blipFill>
          <a:blip r:embed="rId3"/>
          <a:stretch>
            <a:fillRect/>
          </a:stretch>
        </p:blipFill>
        <p:spPr>
          <a:xfrm rot="21600000">
            <a:off x="1059372" y="1892286"/>
            <a:ext cx="686938" cy="694918"/>
          </a:xfrm>
          <a:prstGeom prst="rect">
            <a:avLst/>
          </a:prstGeom>
        </p:spPr>
      </p:pic>
      <p:sp>
        <p:nvSpPr>
          <p:cNvPr id="918" name="textbox 918"/>
          <p:cNvSpPr/>
          <p:nvPr/>
        </p:nvSpPr>
        <p:spPr>
          <a:xfrm>
            <a:off x="293686" y="166685"/>
            <a:ext cx="2894964" cy="617219"/>
          </a:xfrm>
          <a:prstGeom prst="rect">
            <a:avLst/>
          </a:prstGeom>
          <a:noFill/>
          <a:ln w="0" cap="flat">
            <a:noFill/>
            <a:prstDash val="solid"/>
            <a:miter lim="0"/>
          </a:ln>
        </p:spPr>
        <p:txBody>
          <a:bodyPr vert="horz" wrap="square" lIns="0" tIns="0" rIns="0" bIns="0"/>
          <a:lstStyle/>
          <a:p>
            <a:pPr algn="l" rtl="0" eaLnBrk="0">
              <a:lnSpc>
                <a:spcPct val="107000"/>
              </a:lnSpc>
            </a:pPr>
            <a:endParaRPr sz="600" dirty="0">
              <a:latin typeface="Arial" panose="020B0604020202020204"/>
              <a:ea typeface="Arial" panose="020B0604020202020204"/>
              <a:cs typeface="Arial" panose="020B0604020202020204"/>
            </a:endParaRPr>
          </a:p>
          <a:p>
            <a:pPr marL="742950" algn="l" rtl="0" eaLnBrk="0">
              <a:lnSpc>
                <a:spcPct val="86000"/>
              </a:lnSpc>
              <a:spcBef>
                <a:spcPts val="5"/>
              </a:spcBef>
              <a:tabLst>
                <a:tab pos="981710" algn="l"/>
              </a:tabLst>
            </a:pPr>
            <a:r>
              <a:rPr sz="1600" b="1" kern="0" spc="-60" dirty="0">
                <a:solidFill>
                  <a:srgbClr val="000000">
                    <a:alpha val="100000"/>
                  </a:srgbClr>
                </a:solidFill>
                <a:latin typeface="Segoe UI Light" panose="020B0502040204020203"/>
                <a:ea typeface="Segoe UI Light" panose="020B0502040204020203"/>
                <a:cs typeface="Segoe UI Light" panose="020B0502040204020203"/>
              </a:rPr>
              <a:t>5.</a:t>
            </a:r>
            <a:r>
              <a:rPr sz="1600" b="1" kern="0" spc="-6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service commitment</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80" name="group 80"/>
          <p:cNvGrpSpPr/>
          <p:nvPr/>
        </p:nvGrpSpPr>
        <p:grpSpPr>
          <a:xfrm rot="21600000">
            <a:off x="306386" y="179385"/>
            <a:ext cx="730252" cy="564311"/>
            <a:chOff x="0" y="0"/>
            <a:chExt cx="730252" cy="564311"/>
          </a:xfrm>
        </p:grpSpPr>
        <p:sp>
          <p:nvSpPr>
            <p:cNvPr id="920" name="path 920"/>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922" name="path 922"/>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sp>
        <p:nvSpPr>
          <p:cNvPr id="924" name="textbox 924"/>
          <p:cNvSpPr/>
          <p:nvPr/>
        </p:nvSpPr>
        <p:spPr>
          <a:xfrm>
            <a:off x="1057781" y="4720658"/>
            <a:ext cx="2585085" cy="576580"/>
          </a:xfrm>
          <a:prstGeom prst="rect">
            <a:avLst/>
          </a:prstGeom>
          <a:noFill/>
          <a:ln w="0" cap="flat">
            <a:noFill/>
            <a:prstDash val="solid"/>
            <a:miter lim="0"/>
          </a:ln>
        </p:spPr>
        <p:txBody>
          <a:bodyPr vert="horz" wrap="square" lIns="0" tIns="0" rIns="0" bIns="0"/>
          <a:lstStyle/>
          <a:p>
            <a:pPr algn="l" rtl="0" eaLnBrk="0">
              <a:lnSpc>
                <a:spcPct val="7000"/>
              </a:lnSpc>
            </a:pPr>
            <a:endParaRPr sz="100" dirty="0">
              <a:latin typeface="Arial" panose="020B0604020202020204"/>
              <a:ea typeface="Arial" panose="020B0604020202020204"/>
              <a:cs typeface="Arial" panose="020B0604020202020204"/>
            </a:endParaRPr>
          </a:p>
          <a:p>
            <a:pPr marL="15240" indent="-2540" algn="l" rtl="0" eaLnBrk="0">
              <a:lnSpc>
                <a:spcPct val="123000"/>
              </a:lnSpc>
            </a:pPr>
            <a:r>
              <a:rPr sz="750" kern="0" spc="0" dirty="0">
                <a:solidFill>
                  <a:srgbClr val="7F7F7F">
                    <a:alpha val="100000"/>
                  </a:srgbClr>
                </a:solidFill>
                <a:latin typeface="Arial" panose="020B0604020202020204"/>
                <a:ea typeface="Arial" panose="020B0604020202020204"/>
                <a:cs typeface="Arial" panose="020B0604020202020204"/>
              </a:rPr>
              <a:t>8 hours for rapid service response, 48 hours for on-site arrival;</a:t>
            </a:r>
            <a:endParaRPr sz="1500" dirty="0">
              <a:latin typeface="微软雅黑" panose="020B0503020204020204" charset="-122"/>
              <a:ea typeface="微软雅黑" panose="020B0503020204020204" charset="-122"/>
              <a:cs typeface="微软雅黑" panose="020B0503020204020204" charset="-122"/>
            </a:endParaRPr>
          </a:p>
        </p:txBody>
      </p:sp>
      <p:pic>
        <p:nvPicPr>
          <p:cNvPr id="926" name="picture 926"/>
          <p:cNvPicPr>
            <a:picLocks noChangeAspect="1"/>
          </p:cNvPicPr>
          <p:nvPr/>
        </p:nvPicPr>
        <p:blipFill>
          <a:blip r:embed="rId4"/>
          <a:stretch>
            <a:fillRect/>
          </a:stretch>
        </p:blipFill>
        <p:spPr>
          <a:xfrm rot="21600000">
            <a:off x="0" y="6749884"/>
            <a:ext cx="12192000" cy="108115"/>
          </a:xfrm>
          <a:prstGeom prst="rect">
            <a:avLst/>
          </a:prstGeom>
        </p:spPr>
      </p:pic>
      <p:pic>
        <p:nvPicPr>
          <p:cNvPr id="928" name="picture 928" descr="C:/Users/Administrator/Desktop/101010.png101010"/>
          <p:cNvPicPr>
            <a:picLocks noChangeAspect="1"/>
          </p:cNvPicPr>
          <p:nvPr/>
        </p:nvPicPr>
        <p:blipFill>
          <a:blip r:embed="rId5"/>
          <a:srcRect l="-62634" t="-6281" r="-12883" b="-6281"/>
          <a:stretch>
            <a:fillRect/>
          </a:stretch>
        </p:blipFill>
        <p:spPr>
          <a:xfrm rot="21600000">
            <a:off x="8049895" y="55245"/>
            <a:ext cx="4057015" cy="728345"/>
          </a:xfrm>
          <a:prstGeom prst="rect">
            <a:avLst/>
          </a:prstGeom>
        </p:spPr>
      </p:pic>
      <p:sp>
        <p:nvSpPr>
          <p:cNvPr id="930" name="textbox 930"/>
          <p:cNvSpPr/>
          <p:nvPr/>
        </p:nvSpPr>
        <p:spPr>
          <a:xfrm>
            <a:off x="4907480" y="1881100"/>
            <a:ext cx="1238885" cy="732790"/>
          </a:xfrm>
          <a:prstGeom prst="rect">
            <a:avLst/>
          </a:prstGeom>
          <a:noFill/>
          <a:ln w="0" cap="flat">
            <a:noFill/>
            <a:prstDash val="solid"/>
            <a:miter lim="0"/>
          </a:ln>
        </p:spPr>
        <p:txBody>
          <a:bodyPr vert="horz" wrap="square" lIns="0" tIns="0" rIns="0" bIns="0"/>
          <a:lstStyle/>
          <a:p>
            <a:pPr algn="l" rtl="0" eaLnBrk="0">
              <a:lnSpc>
                <a:spcPct val="126000"/>
              </a:lnSpc>
            </a:pPr>
            <a:endParaRPr sz="10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algn="r" rtl="0" eaLnBrk="0">
              <a:lnSpc>
                <a:spcPct val="86000"/>
              </a:lnSpc>
            </a:pPr>
            <a:r>
              <a:rPr sz="900" b="1" kern="0" spc="-20" dirty="0">
                <a:solidFill>
                  <a:srgbClr val="767171">
                    <a:alpha val="100000"/>
                  </a:srgbClr>
                </a:solidFill>
                <a:latin typeface="微软雅黑" panose="020B0503020204020204" charset="-122"/>
                <a:ea typeface="微软雅黑" panose="020B0503020204020204" charset="-122"/>
                <a:cs typeface="微软雅黑" panose="020B0503020204020204" charset="-122"/>
              </a:rPr>
              <a:t>develop</a:t>
            </a:r>
            <a:endParaRPr sz="1800" dirty="0">
              <a:latin typeface="微软雅黑" panose="020B0503020204020204" charset="-122"/>
              <a:ea typeface="微软雅黑" panose="020B0503020204020204" charset="-122"/>
              <a:cs typeface="微软雅黑" panose="020B0503020204020204" charset="-122"/>
            </a:endParaRPr>
          </a:p>
        </p:txBody>
      </p:sp>
      <p:pic>
        <p:nvPicPr>
          <p:cNvPr id="932" name="picture 932"/>
          <p:cNvPicPr>
            <a:picLocks noChangeAspect="1"/>
          </p:cNvPicPr>
          <p:nvPr/>
        </p:nvPicPr>
        <p:blipFill>
          <a:blip r:embed="rId6"/>
          <a:stretch>
            <a:fillRect/>
          </a:stretch>
        </p:blipFill>
        <p:spPr>
          <a:xfrm rot="21600000">
            <a:off x="4920180" y="1893800"/>
            <a:ext cx="693951" cy="694926"/>
          </a:xfrm>
          <a:prstGeom prst="rect">
            <a:avLst/>
          </a:prstGeom>
        </p:spPr>
      </p:pic>
      <p:sp>
        <p:nvSpPr>
          <p:cNvPr id="934" name="textbox 934"/>
          <p:cNvSpPr/>
          <p:nvPr/>
        </p:nvSpPr>
        <p:spPr>
          <a:xfrm>
            <a:off x="8764724" y="1883864"/>
            <a:ext cx="1214119" cy="733425"/>
          </a:xfrm>
          <a:prstGeom prst="rect">
            <a:avLst/>
          </a:prstGeom>
          <a:noFill/>
          <a:ln w="0" cap="flat">
            <a:noFill/>
            <a:prstDash val="solid"/>
            <a:miter lim="0"/>
          </a:ln>
        </p:spPr>
        <p:txBody>
          <a:bodyPr vert="horz" wrap="square" lIns="0" tIns="0" rIns="0" bIns="0"/>
          <a:lstStyle/>
          <a:p>
            <a:pPr algn="l" rtl="0" eaLnBrk="0">
              <a:lnSpc>
                <a:spcPct val="132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algn="r" rtl="0" eaLnBrk="0">
              <a:lnSpc>
                <a:spcPct val="87000"/>
              </a:lnSpc>
            </a:pPr>
            <a:r>
              <a:rPr sz="900" b="1" kern="0" spc="-10" dirty="0">
                <a:solidFill>
                  <a:srgbClr val="767171">
                    <a:alpha val="100000"/>
                  </a:srgbClr>
                </a:solidFill>
                <a:latin typeface="微软雅黑" panose="020B0503020204020204" charset="-122"/>
                <a:ea typeface="微软雅黑" panose="020B0503020204020204" charset="-122"/>
                <a:cs typeface="微软雅黑" panose="020B0503020204020204" charset="-122"/>
              </a:rPr>
              <a:t>sample</a:t>
            </a:r>
            <a:endParaRPr sz="1800" dirty="0">
              <a:latin typeface="微软雅黑" panose="020B0503020204020204" charset="-122"/>
              <a:ea typeface="微软雅黑" panose="020B0503020204020204" charset="-122"/>
              <a:cs typeface="微软雅黑" panose="020B0503020204020204" charset="-122"/>
            </a:endParaRPr>
          </a:p>
        </p:txBody>
      </p:sp>
      <p:pic>
        <p:nvPicPr>
          <p:cNvPr id="936" name="picture 936"/>
          <p:cNvPicPr>
            <a:picLocks noChangeAspect="1"/>
          </p:cNvPicPr>
          <p:nvPr/>
        </p:nvPicPr>
        <p:blipFill>
          <a:blip r:embed="rId7"/>
          <a:stretch>
            <a:fillRect/>
          </a:stretch>
        </p:blipFill>
        <p:spPr>
          <a:xfrm rot="21600000">
            <a:off x="8777424" y="1896564"/>
            <a:ext cx="693951" cy="693951"/>
          </a:xfrm>
          <a:prstGeom prst="rect">
            <a:avLst/>
          </a:prstGeom>
        </p:spPr>
      </p:pic>
      <p:pic>
        <p:nvPicPr>
          <p:cNvPr id="938" name="picture 938"/>
          <p:cNvPicPr>
            <a:picLocks noChangeAspect="1"/>
          </p:cNvPicPr>
          <p:nvPr/>
        </p:nvPicPr>
        <p:blipFill>
          <a:blip r:embed="rId8"/>
          <a:stretch>
            <a:fillRect/>
          </a:stretch>
        </p:blipFill>
        <p:spPr>
          <a:xfrm rot="21600000">
            <a:off x="1054430" y="3917373"/>
            <a:ext cx="710538" cy="714905"/>
          </a:xfrm>
          <a:prstGeom prst="rect">
            <a:avLst/>
          </a:prstGeom>
        </p:spPr>
      </p:pic>
      <p:sp>
        <p:nvSpPr>
          <p:cNvPr id="940" name="textbox 940"/>
          <p:cNvSpPr/>
          <p:nvPr/>
        </p:nvSpPr>
        <p:spPr>
          <a:xfrm>
            <a:off x="1863942" y="4112269"/>
            <a:ext cx="470534" cy="264159"/>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ct val="87000"/>
              </a:lnSpc>
            </a:pPr>
            <a:r>
              <a:rPr sz="900" b="1" kern="0" spc="-30" dirty="0">
                <a:solidFill>
                  <a:srgbClr val="767171">
                    <a:alpha val="100000"/>
                  </a:srgbClr>
                </a:solidFill>
                <a:latin typeface="微软雅黑" panose="020B0503020204020204" charset="-122"/>
                <a:ea typeface="微软雅黑" panose="020B0503020204020204" charset="-122"/>
                <a:cs typeface="微软雅黑" panose="020B0503020204020204" charset="-122"/>
              </a:rPr>
              <a:t>respond</a:t>
            </a:r>
            <a:endParaRPr sz="1800" dirty="0">
              <a:latin typeface="微软雅黑" panose="020B0503020204020204" charset="-122"/>
              <a:ea typeface="微软雅黑" panose="020B0503020204020204" charset="-122"/>
              <a:cs typeface="微软雅黑" panose="020B0503020204020204" charset="-122"/>
            </a:endParaRPr>
          </a:p>
        </p:txBody>
      </p:sp>
      <p:sp>
        <p:nvSpPr>
          <p:cNvPr id="942" name="path 942"/>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 name="picture 948"/>
          <p:cNvPicPr>
            <a:picLocks noChangeAspect="1"/>
          </p:cNvPicPr>
          <p:nvPr/>
        </p:nvPicPr>
        <p:blipFill>
          <a:blip r:embed="rId1"/>
          <a:stretch>
            <a:fillRect/>
          </a:stretch>
        </p:blipFill>
        <p:spPr>
          <a:xfrm rot="21600000">
            <a:off x="0" y="6749884"/>
            <a:ext cx="12192000" cy="108115"/>
          </a:xfrm>
          <a:prstGeom prst="rect">
            <a:avLst/>
          </a:prstGeom>
        </p:spPr>
      </p:pic>
      <p:pic>
        <p:nvPicPr>
          <p:cNvPr id="950" name="picture 950" descr="C:/Users/Administrator/Desktop/101010.png101010"/>
          <p:cNvPicPr>
            <a:picLocks noChangeAspect="1"/>
          </p:cNvPicPr>
          <p:nvPr/>
        </p:nvPicPr>
        <p:blipFill>
          <a:blip r:embed="rId2"/>
          <a:srcRect l="-80064" t="-6281" r="-12883" b="-4122"/>
          <a:stretch>
            <a:fillRect/>
          </a:stretch>
        </p:blipFill>
        <p:spPr>
          <a:xfrm rot="21600000">
            <a:off x="7646035" y="55245"/>
            <a:ext cx="4460875" cy="714375"/>
          </a:xfrm>
          <a:prstGeom prst="rect">
            <a:avLst/>
          </a:prstGeom>
        </p:spPr>
      </p:pic>
      <p:sp>
        <p:nvSpPr>
          <p:cNvPr id="952" name="textbox 952"/>
          <p:cNvSpPr/>
          <p:nvPr/>
        </p:nvSpPr>
        <p:spPr>
          <a:xfrm>
            <a:off x="1213168" y="252076"/>
            <a:ext cx="1441450" cy="377190"/>
          </a:xfrm>
          <a:prstGeom prst="rect">
            <a:avLst/>
          </a:prstGeom>
          <a:noFill/>
          <a:ln w="0" cap="flat">
            <a:noFill/>
            <a:prstDash val="solid"/>
            <a:miter lim="0"/>
          </a:ln>
        </p:spPr>
        <p:txBody>
          <a:bodyPr vert="horz" wrap="square" lIns="0" tIns="0" rIns="0" bIns="0"/>
          <a:lstStyle/>
          <a:p>
            <a:pPr algn="l" rtl="0" eaLnBrk="0">
              <a:lnSpc>
                <a:spcPct val="93000"/>
              </a:lnSpc>
            </a:pPr>
            <a:endParaRPr sz="100" dirty="0">
              <a:latin typeface="Arial" panose="020B0604020202020204"/>
              <a:ea typeface="Arial" panose="020B0604020202020204"/>
              <a:cs typeface="Arial" panose="020B0604020202020204"/>
            </a:endParaRPr>
          </a:p>
          <a:p>
            <a:pPr marL="12700" algn="l" rtl="0" eaLnBrk="0">
              <a:lnSpc>
                <a:spcPct val="85000"/>
              </a:lnSpc>
            </a:pPr>
            <a:r>
              <a:rPr sz="1350" b="1" kern="0" spc="6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contact way</a:t>
            </a:r>
            <a:endParaRPr sz="2700" dirty="0">
              <a:latin typeface="微软雅黑 Light" panose="020B0502040204020203" charset="-122"/>
              <a:ea typeface="微软雅黑 Light" panose="020B0502040204020203" charset="-122"/>
              <a:cs typeface="微软雅黑 Light" panose="020B0502040204020203" charset="-122"/>
            </a:endParaRPr>
          </a:p>
        </p:txBody>
      </p:sp>
      <p:grpSp>
        <p:nvGrpSpPr>
          <p:cNvPr id="82" name="group 82"/>
          <p:cNvGrpSpPr/>
          <p:nvPr/>
        </p:nvGrpSpPr>
        <p:grpSpPr>
          <a:xfrm rot="21600000">
            <a:off x="306386" y="179385"/>
            <a:ext cx="730252" cy="564311"/>
            <a:chOff x="0" y="0"/>
            <a:chExt cx="730252" cy="564311"/>
          </a:xfrm>
        </p:grpSpPr>
        <p:sp>
          <p:nvSpPr>
            <p:cNvPr id="954" name="path 954"/>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70C0">
                <a:alpha val="100000"/>
              </a:srgbClr>
            </a:solidFill>
            <a:ln w="0" cap="flat">
              <a:noFill/>
              <a:prstDash val="solid"/>
              <a:miter lim="0"/>
            </a:ln>
          </p:spPr>
          <p:txBody>
            <a:bodyPr rtlCol="0"/>
            <a:lstStyle/>
            <a:p>
              <a:pPr algn="ctr"/>
              <a:endParaRPr lang="zh-CN" altLang="en-US"/>
            </a:p>
          </p:txBody>
        </p:sp>
        <p:sp>
          <p:nvSpPr>
            <p:cNvPr id="956" name="path 956"/>
            <p:cNvSpPr/>
            <p:nvPr/>
          </p:nvSpPr>
          <p:spPr>
            <a:xfrm>
              <a:off x="242888" y="2"/>
              <a:ext cx="487363" cy="563563"/>
            </a:xfrm>
            <a:custGeom>
              <a:avLst/>
              <a:gdLst/>
              <a:ahLst/>
              <a:cxnLst/>
              <a:rect l="0" t="0" r="0" b="0"/>
              <a:pathLst>
                <a:path w="767" h="887">
                  <a:moveTo>
                    <a:pt x="0" y="0"/>
                  </a:moveTo>
                  <a:lnTo>
                    <a:pt x="767" y="443"/>
                  </a:lnTo>
                  <a:lnTo>
                    <a:pt x="0" y="887"/>
                  </a:lnTo>
                  <a:lnTo>
                    <a:pt x="0" y="0"/>
                  </a:lnTo>
                  <a:close/>
                </a:path>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958" name="path 958"/>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sp>
        <p:nvSpPr>
          <p:cNvPr id="960" name="path 960"/>
          <p:cNvSpPr/>
          <p:nvPr/>
        </p:nvSpPr>
        <p:spPr>
          <a:xfrm>
            <a:off x="1225550" y="763587"/>
            <a:ext cx="10583862" cy="6350"/>
          </a:xfrm>
          <a:custGeom>
            <a:avLst/>
            <a:gdLst/>
            <a:ahLst/>
            <a:cxnLst/>
            <a:rect l="0" t="0" r="0" b="0"/>
            <a:pathLst>
              <a:path w="16667" h="10">
                <a:moveTo>
                  <a:pt x="0" y="5"/>
                </a:moveTo>
                <a:lnTo>
                  <a:pt x="16667" y="5"/>
                </a:lnTo>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
        <p:nvSpPr>
          <p:cNvPr id="2" name="文本框 1"/>
          <p:cNvSpPr txBox="1"/>
          <p:nvPr/>
        </p:nvSpPr>
        <p:spPr>
          <a:xfrm>
            <a:off x="3600450" y="2051685"/>
            <a:ext cx="5817870" cy="770255"/>
          </a:xfrm>
          <a:prstGeom prst="rect">
            <a:avLst/>
          </a:prstGeom>
          <a:noFill/>
        </p:spPr>
        <p:txBody>
          <a:bodyPr wrap="square" rtlCol="0">
            <a:noAutofit/>
          </a:bodyPr>
          <a:p>
            <a:r>
              <a:rPr lang="zh-CN" altLang="en-US" sz="2000" b="1">
                <a:solidFill>
                  <a:schemeClr val="accent5">
                    <a:lumMod val="75000"/>
                  </a:schemeClr>
                </a:solidFill>
                <a:latin typeface="微软雅黑" panose="020B0503020204020204" charset="-122"/>
                <a:ea typeface="微软雅黑" panose="020B0503020204020204" charset="-122"/>
                <a:cs typeface="微软雅黑 Light" panose="020B0502040204020203" charset="-122"/>
              </a:rPr>
              <a:t>Jiangsu Henglihong Technology Co., Ltd.</a:t>
            </a:r>
            <a:endParaRPr lang="zh-CN" altLang="en-US" sz="4000" b="1">
              <a:solidFill>
                <a:schemeClr val="accent5">
                  <a:lumMod val="75000"/>
                </a:schemeClr>
              </a:solidFill>
              <a:latin typeface="微软雅黑 Light" panose="020B0502040204020203" charset="-122"/>
              <a:ea typeface="微软雅黑 Light" panose="020B0502040204020203" charset="-122"/>
              <a:cs typeface="微软雅黑 Light" panose="020B0502040204020203" charset="-122"/>
            </a:endParaRPr>
          </a:p>
          <a:p>
            <a:endParaRPr lang="zh-CN" altLang="en-US" sz="4000" b="1">
              <a:solidFill>
                <a:schemeClr val="accent5">
                  <a:lumMod val="75000"/>
                </a:schemeClr>
              </a:solidFill>
              <a:latin typeface="微软雅黑 Light" panose="020B0502040204020203" charset="-122"/>
              <a:ea typeface="微软雅黑 Light" panose="020B0502040204020203" charset="-122"/>
              <a:cs typeface="微软雅黑 Light" panose="020B0502040204020203" charset="-122"/>
            </a:endParaRPr>
          </a:p>
        </p:txBody>
      </p:sp>
      <p:sp>
        <p:nvSpPr>
          <p:cNvPr id="3" name="文本框 2"/>
          <p:cNvSpPr txBox="1"/>
          <p:nvPr/>
        </p:nvSpPr>
        <p:spPr>
          <a:xfrm>
            <a:off x="3574415" y="2741295"/>
            <a:ext cx="6824980" cy="829945"/>
          </a:xfrm>
          <a:prstGeom prst="rect">
            <a:avLst/>
          </a:prstGeom>
          <a:noFill/>
        </p:spPr>
        <p:txBody>
          <a:bodyPr wrap="square" rtlCol="0">
            <a:spAutoFit/>
          </a:bodyPr>
          <a:p>
            <a:r>
              <a:rPr lang="en-US" altLang="zh-CN" sz="1200" b="1">
                <a:solidFill>
                  <a:schemeClr val="accent5">
                    <a:lumMod val="75000"/>
                  </a:schemeClr>
                </a:solidFill>
                <a:latin typeface="微软雅黑 Light" panose="020B0502040204020203" charset="-122"/>
                <a:ea typeface="微软雅黑 Light" panose="020B0502040204020203" charset="-122"/>
                <a:cs typeface="微软雅黑 Light" panose="020B0502040204020203" charset="-122"/>
                <a:sym typeface="+mn-ea"/>
              </a:rPr>
              <a:t>Jiangsu Henglihong Technology Co., Ltd.</a:t>
            </a:r>
            <a:endParaRPr lang="en-US" altLang="zh-CN" sz="2400" b="1">
              <a:solidFill>
                <a:schemeClr val="accent5">
                  <a:lumMod val="75000"/>
                </a:schemeClr>
              </a:solidFill>
              <a:latin typeface="微软雅黑 Light" panose="020B0502040204020203" charset="-122"/>
              <a:ea typeface="微软雅黑 Light" panose="020B0502040204020203" charset="-122"/>
              <a:cs typeface="微软雅黑 Light" panose="020B0502040204020203" charset="-122"/>
            </a:endParaRPr>
          </a:p>
          <a:p>
            <a:endParaRPr lang="en-US" altLang="zh-CN" sz="2400" b="1">
              <a:solidFill>
                <a:schemeClr val="accent5">
                  <a:lumMod val="75000"/>
                </a:schemeClr>
              </a:solidFill>
              <a:latin typeface="微软雅黑 Light" panose="020B0502040204020203" charset="-122"/>
              <a:ea typeface="微软雅黑 Light" panose="020B0502040204020203" charset="-122"/>
              <a:cs typeface="微软雅黑 Light" panose="020B0502040204020203" charset="-122"/>
            </a:endParaRPr>
          </a:p>
        </p:txBody>
      </p:sp>
      <p:sp>
        <p:nvSpPr>
          <p:cNvPr id="4" name="文本框 3"/>
          <p:cNvSpPr txBox="1"/>
          <p:nvPr/>
        </p:nvSpPr>
        <p:spPr>
          <a:xfrm>
            <a:off x="3656330" y="3154045"/>
            <a:ext cx="6183630" cy="1345565"/>
          </a:xfrm>
          <a:prstGeom prst="rect">
            <a:avLst/>
          </a:prstGeom>
          <a:noFill/>
        </p:spPr>
        <p:txBody>
          <a:bodyPr wrap="square" rtlCol="0">
            <a:spAutoFit/>
          </a:bodyPr>
          <a:p>
            <a:pPr algn="l">
              <a:lnSpc>
                <a:spcPct val="170000"/>
              </a:lnSpc>
            </a:pPr>
            <a:r>
              <a:rPr lang="zh-CN" altLang="en-US" sz="1200" b="1">
                <a:solidFill>
                  <a:schemeClr val="accent5">
                    <a:lumMod val="75000"/>
                  </a:schemeClr>
                </a:solidFill>
                <a:latin typeface="微软雅黑" panose="020B0503020204020204" charset="-122"/>
                <a:ea typeface="微软雅黑" panose="020B0503020204020204" charset="-122"/>
                <a:cs typeface="微软雅黑" panose="020B0503020204020204" charset="-122"/>
              </a:rPr>
              <a:t>Company Address: No.6 Xinrong Road, Xinwu District, Wuxi City, Jiangsu Province</a:t>
            </a:r>
            <a:endParaRPr lang="zh-CN" altLang="en-US" sz="2400" b="1">
              <a:solidFill>
                <a:schemeClr val="accent5">
                  <a:lumMod val="75000"/>
                </a:schemeClr>
              </a:solidFill>
              <a:latin typeface="微软雅黑" panose="020B0503020204020204" charset="-122"/>
              <a:ea typeface="微软雅黑" panose="020B0503020204020204" charset="-122"/>
              <a:cs typeface="微软雅黑" panose="020B0503020204020204" charset="-122"/>
            </a:endParaRPr>
          </a:p>
          <a:p>
            <a:pPr algn="l">
              <a:lnSpc>
                <a:spcPct val="170000"/>
              </a:lnSpc>
            </a:pPr>
            <a:r>
              <a:rPr lang="zh-CN" altLang="en-US" sz="1200" b="1">
                <a:solidFill>
                  <a:schemeClr val="accent5">
                    <a:lumMod val="75000"/>
                  </a:schemeClr>
                </a:solidFill>
                <a:latin typeface="微软雅黑" panose="020B0503020204020204" charset="-122"/>
                <a:ea typeface="微软雅黑" panose="020B0503020204020204" charset="-122"/>
                <a:cs typeface="微软雅黑" panose="020B0503020204020204" charset="-122"/>
              </a:rPr>
              <a:t>Mailbox: </a:t>
            </a:r>
            <a:r>
              <a:rPr lang="en-US" altLang="zh-CN" sz="1200" b="1">
                <a:solidFill>
                  <a:schemeClr val="accent5">
                    <a:lumMod val="75000"/>
                  </a:schemeClr>
                </a:solidFill>
                <a:latin typeface="微软雅黑" panose="020B0503020204020204" charset="-122"/>
                <a:ea typeface="微软雅黑" panose="020B0503020204020204" charset="-122"/>
                <a:cs typeface="微软雅黑" panose="020B0503020204020204" charset="-122"/>
              </a:rPr>
              <a:t>jzdz</a:t>
            </a:r>
            <a:r>
              <a:rPr lang="zh-CN" altLang="en-US" sz="1200" b="1">
                <a:solidFill>
                  <a:schemeClr val="accent5">
                    <a:lumMod val="75000"/>
                  </a:schemeClr>
                </a:solidFill>
                <a:latin typeface="微软雅黑" panose="020B0503020204020204" charset="-122"/>
                <a:ea typeface="微软雅黑" panose="020B0503020204020204" charset="-122"/>
                <a:cs typeface="微软雅黑" panose="020B0503020204020204" charset="-122"/>
              </a:rPr>
              <a:t>@</a:t>
            </a:r>
            <a:r>
              <a:rPr lang="en-US" altLang="zh-CN" sz="1200" b="1">
                <a:solidFill>
                  <a:schemeClr val="accent5">
                    <a:lumMod val="75000"/>
                  </a:schemeClr>
                </a:solidFill>
                <a:latin typeface="微软雅黑" panose="020B0503020204020204" charset="-122"/>
                <a:ea typeface="微软雅黑" panose="020B0503020204020204" charset="-122"/>
                <a:cs typeface="微软雅黑" panose="020B0503020204020204" charset="-122"/>
              </a:rPr>
              <a:t>jzdz</a:t>
            </a:r>
            <a:r>
              <a:rPr lang="zh-CN" altLang="en-US" sz="1200" b="1">
                <a:solidFill>
                  <a:schemeClr val="accent5">
                    <a:lumMod val="75000"/>
                  </a:schemeClr>
                </a:solidFill>
                <a:latin typeface="微软雅黑" panose="020B0503020204020204" charset="-122"/>
                <a:ea typeface="微软雅黑" panose="020B0503020204020204" charset="-122"/>
                <a:cs typeface="微软雅黑" panose="020B0503020204020204" charset="-122"/>
              </a:rPr>
              <a:t>-wx.com</a:t>
            </a:r>
            <a:endParaRPr lang="en-US" altLang="zh-CN" sz="2400" b="1">
              <a:solidFill>
                <a:schemeClr val="accent5">
                  <a:lumMod val="75000"/>
                </a:schemeClr>
              </a:solidFill>
              <a:latin typeface="微软雅黑" panose="020B0503020204020204" charset="-122"/>
              <a:ea typeface="微软雅黑" panose="020B0503020204020204" charset="-122"/>
              <a:cs typeface="微软雅黑" panose="020B0503020204020204" charset="-122"/>
            </a:endParaRPr>
          </a:p>
          <a:p>
            <a:pPr algn="l">
              <a:lnSpc>
                <a:spcPct val="170000"/>
              </a:lnSpc>
            </a:pPr>
            <a:r>
              <a:rPr lang="zh-CN" altLang="en-US" sz="1200" b="1">
                <a:solidFill>
                  <a:schemeClr val="accent5">
                    <a:lumMod val="75000"/>
                  </a:schemeClr>
                </a:solidFill>
                <a:latin typeface="微软雅黑" panose="020B0503020204020204" charset="-122"/>
                <a:ea typeface="微软雅黑" panose="020B0503020204020204" charset="-122"/>
                <a:cs typeface="微软雅黑" panose="020B0503020204020204" charset="-122"/>
              </a:rPr>
              <a:t>Website: www.</a:t>
            </a:r>
            <a:r>
              <a:rPr lang="en-US" altLang="zh-CN" sz="1200" b="1">
                <a:solidFill>
                  <a:schemeClr val="accent5">
                    <a:lumMod val="75000"/>
                  </a:schemeClr>
                </a:solidFill>
                <a:latin typeface="微软雅黑" panose="020B0503020204020204" charset="-122"/>
                <a:ea typeface="微软雅黑" panose="020B0503020204020204" charset="-122"/>
                <a:cs typeface="微软雅黑" panose="020B0503020204020204" charset="-122"/>
              </a:rPr>
              <a:t>jeez</a:t>
            </a:r>
            <a:r>
              <a:rPr lang="zh-CN" altLang="en-US" sz="1200" b="1">
                <a:solidFill>
                  <a:schemeClr val="accent5">
                    <a:lumMod val="75000"/>
                  </a:schemeClr>
                </a:solidFill>
                <a:latin typeface="微软雅黑" panose="020B0503020204020204" charset="-122"/>
                <a:ea typeface="微软雅黑" panose="020B0503020204020204" charset="-122"/>
                <a:cs typeface="微软雅黑" panose="020B0503020204020204" charset="-122"/>
              </a:rPr>
              <a:t>-</a:t>
            </a:r>
            <a:r>
              <a:rPr lang="en-US" altLang="zh-CN" sz="1200" b="1">
                <a:solidFill>
                  <a:schemeClr val="accent5">
                    <a:lumMod val="75000"/>
                  </a:schemeClr>
                </a:solidFill>
                <a:latin typeface="微软雅黑" panose="020B0503020204020204" charset="-122"/>
                <a:ea typeface="微软雅黑" panose="020B0503020204020204" charset="-122"/>
                <a:cs typeface="微软雅黑" panose="020B0503020204020204" charset="-122"/>
              </a:rPr>
              <a:t>semicon</a:t>
            </a:r>
            <a:r>
              <a:rPr lang="zh-CN" altLang="en-US" sz="1200" b="1">
                <a:solidFill>
                  <a:schemeClr val="accent5">
                    <a:lumMod val="75000"/>
                  </a:schemeClr>
                </a:solidFill>
                <a:latin typeface="微软雅黑" panose="020B0503020204020204" charset="-122"/>
                <a:ea typeface="微软雅黑" panose="020B0503020204020204" charset="-122"/>
                <a:cs typeface="微软雅黑" panose="020B0503020204020204" charset="-122"/>
              </a:rPr>
              <a:t>.com</a:t>
            </a:r>
            <a:endParaRPr lang="en-US" altLang="zh-CN" sz="2400" b="1">
              <a:solidFill>
                <a:schemeClr val="accent5">
                  <a:lumMod val="7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4"/>
          <p:cNvSpPr/>
          <p:nvPr/>
        </p:nvSpPr>
        <p:spPr>
          <a:xfrm>
            <a:off x="1149631" y="2013327"/>
            <a:ext cx="5509259" cy="3473450"/>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marL="12700" algn="l" rtl="0" eaLnBrk="0">
              <a:lnSpc>
                <a:spcPct val="86000"/>
              </a:lnSpc>
            </a:pPr>
            <a:r>
              <a:rPr sz="750" kern="0" spc="9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Jiangsu Henglihong Technology Co., Ltd. was founded in 2005 and has been dedicated to surface treatment technology.</a:t>
            </a:r>
            <a:endParaRPr sz="1500" dirty="0">
              <a:latin typeface="微软雅黑 Light" panose="020B0502040204020203" charset="-122"/>
              <a:ea typeface="微软雅黑 Light" panose="020B0502040204020203" charset="-122"/>
              <a:cs typeface="微软雅黑 Light" panose="020B0502040204020203" charset="-122"/>
            </a:endParaRPr>
          </a:p>
          <a:p>
            <a:pPr marL="22225" algn="l" rtl="0" eaLnBrk="0">
              <a:lnSpc>
                <a:spcPts val="2945"/>
              </a:lnSpc>
            </a:pPr>
            <a:r>
              <a:rPr sz="750" kern="0" spc="9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New material technology research and production application sales.</a:t>
            </a:r>
            <a:endParaRPr sz="1500" dirty="0">
              <a:latin typeface="微软雅黑 Light" panose="020B0502040204020203" charset="-122"/>
              <a:ea typeface="微软雅黑 Light" panose="020B0502040204020203" charset="-122"/>
              <a:cs typeface="微软雅黑 Light" panose="020B0502040204020203" charset="-122"/>
            </a:endParaRPr>
          </a:p>
          <a:p>
            <a:pPr algn="l" rtl="0" eaLnBrk="0">
              <a:lnSpc>
                <a:spcPct val="176000"/>
              </a:lnSpc>
            </a:pPr>
            <a:endParaRPr sz="1000" dirty="0">
              <a:latin typeface="Arial" panose="020B0604020202020204"/>
              <a:ea typeface="Arial" panose="020B0604020202020204"/>
              <a:cs typeface="Arial" panose="020B0604020202020204"/>
            </a:endParaRPr>
          </a:p>
          <a:p>
            <a:pPr marL="38735" algn="l" rtl="0" eaLnBrk="0">
              <a:lnSpc>
                <a:spcPct val="85000"/>
              </a:lnSpc>
              <a:spcBef>
                <a:spcPts val="460"/>
              </a:spcBef>
            </a:pPr>
            <a:r>
              <a:rPr sz="750" kern="0" spc="6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company currently offers three series of cutting blades: HD 25, HS 25, and E25, designed for semi</a:t>
            </a:r>
            <a:endParaRPr sz="1500" dirty="0">
              <a:latin typeface="微软雅黑 Light" panose="020B0502040204020203" charset="-122"/>
              <a:ea typeface="微软雅黑 Light" panose="020B0502040204020203" charset="-122"/>
              <a:cs typeface="微软雅黑 Light" panose="020B0502040204020203" charset="-122"/>
            </a:endParaRPr>
          </a:p>
          <a:p>
            <a:pPr marL="13335" algn="l" rtl="0" eaLnBrk="0">
              <a:lnSpc>
                <a:spcPct val="161000"/>
              </a:lnSpc>
              <a:spcBef>
                <a:spcPts val="25"/>
              </a:spcBef>
            </a:pPr>
            <a:r>
              <a:rPr sz="750" kern="0" spc="9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team specializes in processing conductor wafers, packaging substrates, and various hard and brittle materials including LTCC, PZT, and TGG. They have mastered core technologies such as precision electroplating, abrasive particle size control, and precision machining, with their blade production capabilities ranking among the top in China.</a:t>
            </a:r>
            <a:endParaRPr sz="1500" dirty="0">
              <a:latin typeface="微软雅黑 Light" panose="020B0502040204020203" charset="-122"/>
              <a:ea typeface="微软雅黑 Light" panose="020B0502040204020203" charset="-122"/>
              <a:cs typeface="微软雅黑 Light" panose="020B0502040204020203" charset="-122"/>
            </a:endParaRPr>
          </a:p>
          <a:p>
            <a:pPr algn="l" rtl="0" eaLnBrk="0">
              <a:lnSpc>
                <a:spcPct val="160000"/>
              </a:lnSpc>
            </a:pPr>
            <a:endParaRPr sz="1000" dirty="0">
              <a:latin typeface="Arial" panose="020B0604020202020204"/>
              <a:ea typeface="Arial" panose="020B0604020202020204"/>
              <a:cs typeface="Arial" panose="020B0604020202020204"/>
            </a:endParaRPr>
          </a:p>
          <a:p>
            <a:pPr marL="25400" algn="l" rtl="0" eaLnBrk="0">
              <a:lnSpc>
                <a:spcPct val="85000"/>
              </a:lnSpc>
              <a:spcBef>
                <a:spcPts val="460"/>
              </a:spcBef>
            </a:pPr>
            <a:r>
              <a:rPr sz="750" kern="0" spc="9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Team Profile: Core members specialize in cutting, grinding, and polishing tool research at multinational corporations and state-owned enterprises.</a:t>
            </a:r>
            <a:endParaRPr sz="1500" dirty="0">
              <a:latin typeface="微软雅黑 Light" panose="020B0502040204020203" charset="-122"/>
              <a:ea typeface="微软雅黑 Light" panose="020B0502040204020203" charset="-122"/>
              <a:cs typeface="微软雅黑 Light" panose="020B0502040204020203" charset="-122"/>
            </a:endParaRPr>
          </a:p>
          <a:p>
            <a:pPr marL="12700" indent="5080" algn="l" rtl="0" eaLnBrk="0">
              <a:lnSpc>
                <a:spcPct val="164000"/>
              </a:lnSpc>
              <a:spcBef>
                <a:spcPts val="25"/>
              </a:spcBef>
            </a:pPr>
            <a:r>
              <a:rPr sz="750" b="1" kern="0" spc="90" dirty="0">
                <a:solidFill>
                  <a:srgbClr val="000000">
                    <a:alpha val="100000"/>
                  </a:srgbClr>
                </a:solidFill>
                <a:latin typeface="Segoe UI Light" panose="020B0502040204020203"/>
                <a:ea typeface="Segoe UI Light" panose="020B0502040204020203"/>
                <a:cs typeface="Segoe UI Light" panose="020B0502040204020203"/>
              </a:rPr>
              <a:t>With over 20 years of experience, we have served more than 300 clients, accumulating extensive expertise in product development and field applications.</a:t>
            </a:r>
            <a:endParaRPr sz="1500" dirty="0">
              <a:latin typeface="微软雅黑 Light" panose="020B0502040204020203" charset="-122"/>
              <a:ea typeface="微软雅黑 Light" panose="020B0502040204020203" charset="-122"/>
              <a:cs typeface="微软雅黑 Light" panose="020B0502040204020203" charset="-122"/>
            </a:endParaRPr>
          </a:p>
        </p:txBody>
      </p:sp>
      <p:pic>
        <p:nvPicPr>
          <p:cNvPr id="66" name="picture 66" descr="C:/Users/Administrator/Desktop/微信图片_20250822165724.png微信图片_20250822165724"/>
          <p:cNvPicPr>
            <a:picLocks noChangeAspect="1"/>
          </p:cNvPicPr>
          <p:nvPr/>
        </p:nvPicPr>
        <p:blipFill>
          <a:blip r:embed="rId1"/>
          <a:srcRect l="9632" r="9632"/>
          <a:stretch>
            <a:fillRect/>
          </a:stretch>
        </p:blipFill>
        <p:spPr>
          <a:xfrm rot="21600000">
            <a:off x="7012146" y="1940827"/>
            <a:ext cx="4379944" cy="3616400"/>
          </a:xfrm>
          <a:prstGeom prst="rect">
            <a:avLst/>
          </a:prstGeom>
        </p:spPr>
      </p:pic>
      <p:pic>
        <p:nvPicPr>
          <p:cNvPr id="68" name="picture 68"/>
          <p:cNvPicPr>
            <a:picLocks noChangeAspect="1"/>
          </p:cNvPicPr>
          <p:nvPr/>
        </p:nvPicPr>
        <p:blipFill>
          <a:blip r:embed="rId2"/>
          <a:stretch>
            <a:fillRect/>
          </a:stretch>
        </p:blipFill>
        <p:spPr>
          <a:xfrm rot="21600000">
            <a:off x="0" y="6749884"/>
            <a:ext cx="12192000" cy="98437"/>
          </a:xfrm>
          <a:prstGeom prst="rect">
            <a:avLst/>
          </a:prstGeom>
        </p:spPr>
      </p:pic>
      <p:pic>
        <p:nvPicPr>
          <p:cNvPr id="70" name="picture 70" descr="C:/Users/Administrator/Desktop/101010.png101010"/>
          <p:cNvPicPr>
            <a:picLocks noChangeAspect="1"/>
          </p:cNvPicPr>
          <p:nvPr/>
        </p:nvPicPr>
        <p:blipFill>
          <a:blip r:embed="rId3"/>
          <a:srcRect l="-1224" t="-294" r="-43914" b="294"/>
          <a:stretch>
            <a:fillRect/>
          </a:stretch>
        </p:blipFill>
        <p:spPr>
          <a:xfrm rot="21600000">
            <a:off x="9490710" y="99060"/>
            <a:ext cx="3354070" cy="648970"/>
          </a:xfrm>
          <a:prstGeom prst="rect">
            <a:avLst/>
          </a:prstGeom>
        </p:spPr>
      </p:pic>
      <p:sp>
        <p:nvSpPr>
          <p:cNvPr id="72" name="textbox 72"/>
          <p:cNvSpPr/>
          <p:nvPr/>
        </p:nvSpPr>
        <p:spPr>
          <a:xfrm>
            <a:off x="1225892" y="253364"/>
            <a:ext cx="1985645" cy="444500"/>
          </a:xfrm>
          <a:prstGeom prst="rect">
            <a:avLst/>
          </a:prstGeom>
          <a:noFill/>
          <a:ln w="0" cap="flat">
            <a:noFill/>
            <a:prstDash val="solid"/>
            <a:miter lim="0"/>
          </a:ln>
        </p:spPr>
        <p:txBody>
          <a:bodyPr vert="horz" wrap="square" lIns="0" tIns="0" rIns="0" bIns="0"/>
          <a:lstStyle/>
          <a:p>
            <a:pPr algn="l" rtl="0" eaLnBrk="0">
              <a:lnSpc>
                <a:spcPct val="78000"/>
              </a:lnSpc>
            </a:pPr>
            <a:endParaRPr sz="100" dirty="0">
              <a:latin typeface="Arial" panose="020B0604020202020204"/>
              <a:ea typeface="Arial" panose="020B0604020202020204"/>
              <a:cs typeface="Arial" panose="020B0604020202020204"/>
            </a:endParaRPr>
          </a:p>
          <a:p>
            <a:pPr marL="12700" algn="l" rtl="0" eaLnBrk="0">
              <a:lnSpc>
                <a:spcPct val="86000"/>
              </a:lnSpc>
            </a:pPr>
            <a:r>
              <a:rPr sz="1600" b="1" kern="0" spc="-30" dirty="0">
                <a:solidFill>
                  <a:srgbClr val="000000">
                    <a:alpha val="100000"/>
                  </a:srgbClr>
                </a:solidFill>
                <a:latin typeface="Segoe UI Light" panose="020B0502040204020203"/>
                <a:ea typeface="Segoe UI Light" panose="020B0502040204020203"/>
                <a:cs typeface="Segoe UI Light" panose="020B0502040204020203"/>
              </a:rPr>
              <a:t>1.</a:t>
            </a:r>
            <a:r>
              <a:rPr sz="1600" b="1"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company profile</a:t>
            </a:r>
            <a:endParaRPr sz="3200" dirty="0">
              <a:latin typeface="微软雅黑 Light" panose="020B0502040204020203" charset="-122"/>
              <a:ea typeface="微软雅黑 Light" panose="020B0502040204020203" charset="-122"/>
              <a:cs typeface="微软雅黑 Light" panose="020B0502040204020203" charset="-122"/>
            </a:endParaRPr>
          </a:p>
        </p:txBody>
      </p:sp>
      <p:sp>
        <p:nvSpPr>
          <p:cNvPr id="74" name="textbox 74"/>
          <p:cNvSpPr/>
          <p:nvPr/>
        </p:nvSpPr>
        <p:spPr>
          <a:xfrm>
            <a:off x="1151452" y="1311285"/>
            <a:ext cx="2816225" cy="285115"/>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85000"/>
              </a:lnSpc>
            </a:pPr>
            <a:r>
              <a:rPr sz="1000" b="1" kern="0" spc="-2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Jiangsu Henglihong Technology Co., Ltd.</a:t>
            </a:r>
            <a:endParaRPr sz="2000" dirty="0">
              <a:latin typeface="微软雅黑 Light" panose="020B0502040204020203" charset="-122"/>
              <a:ea typeface="微软雅黑 Light" panose="020B0502040204020203" charset="-122"/>
              <a:cs typeface="微软雅黑 Light" panose="020B0502040204020203" charset="-122"/>
            </a:endParaRPr>
          </a:p>
        </p:txBody>
      </p:sp>
      <p:grpSp>
        <p:nvGrpSpPr>
          <p:cNvPr id="14" name="group 14"/>
          <p:cNvGrpSpPr/>
          <p:nvPr/>
        </p:nvGrpSpPr>
        <p:grpSpPr>
          <a:xfrm rot="21600000">
            <a:off x="306386" y="179383"/>
            <a:ext cx="730252" cy="564313"/>
            <a:chOff x="0" y="0"/>
            <a:chExt cx="730252" cy="564313"/>
          </a:xfrm>
        </p:grpSpPr>
        <p:sp>
          <p:nvSpPr>
            <p:cNvPr id="76" name="path 76"/>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70C0">
                <a:alpha val="100000"/>
              </a:srgbClr>
            </a:solidFill>
            <a:ln w="0" cap="flat">
              <a:noFill/>
              <a:prstDash val="solid"/>
              <a:miter lim="0"/>
            </a:ln>
          </p:spPr>
          <p:txBody>
            <a:bodyPr rtlCol="0"/>
            <a:lstStyle/>
            <a:p>
              <a:pPr algn="ctr"/>
              <a:endParaRPr lang="zh-CN" altLang="en-US"/>
            </a:p>
          </p:txBody>
        </p:sp>
        <p:sp>
          <p:nvSpPr>
            <p:cNvPr id="78" name="path 78"/>
            <p:cNvSpPr/>
            <p:nvPr/>
          </p:nvSpPr>
          <p:spPr>
            <a:xfrm>
              <a:off x="242888" y="2"/>
              <a:ext cx="487363" cy="563564"/>
            </a:xfrm>
            <a:custGeom>
              <a:avLst/>
              <a:gdLst/>
              <a:ahLst/>
              <a:cxnLst/>
              <a:rect l="0" t="0" r="0" b="0"/>
              <a:pathLst>
                <a:path w="767" h="887">
                  <a:moveTo>
                    <a:pt x="0" y="0"/>
                  </a:moveTo>
                  <a:lnTo>
                    <a:pt x="767" y="443"/>
                  </a:lnTo>
                  <a:lnTo>
                    <a:pt x="0" y="887"/>
                  </a:lnTo>
                  <a:lnTo>
                    <a:pt x="0" y="0"/>
                  </a:lnTo>
                  <a:close/>
                </a:path>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80" name="path 80"/>
            <p:cNvSpPr/>
            <p:nvPr/>
          </p:nvSpPr>
          <p:spPr>
            <a:xfrm>
              <a:off x="0" y="1"/>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sp>
        <p:nvSpPr>
          <p:cNvPr id="82" name="textbox 82"/>
          <p:cNvSpPr/>
          <p:nvPr/>
        </p:nvSpPr>
        <p:spPr>
          <a:xfrm>
            <a:off x="895670" y="2000963"/>
            <a:ext cx="160020" cy="2750185"/>
          </a:xfrm>
          <a:prstGeom prst="rect">
            <a:avLst/>
          </a:prstGeom>
          <a:noFill/>
          <a:ln w="0" cap="flat">
            <a:noFill/>
            <a:prstDash val="solid"/>
            <a:miter lim="0"/>
          </a:ln>
        </p:spPr>
        <p:txBody>
          <a:bodyPr vert="horz" wrap="square" lIns="0" tIns="0" rIns="0" bIns="0"/>
          <a:lstStyle/>
          <a:p>
            <a:pPr algn="l" rtl="0" eaLnBrk="0">
              <a:lnSpc>
                <a:spcPct val="90000"/>
              </a:lnSpc>
            </a:pPr>
            <a:endParaRPr sz="100" dirty="0">
              <a:latin typeface="Arial" panose="020B0604020202020204"/>
              <a:ea typeface="Arial" panose="020B0604020202020204"/>
              <a:cs typeface="Arial" panose="020B0604020202020204"/>
            </a:endParaRPr>
          </a:p>
          <a:p>
            <a:pPr marL="12700" algn="l" rtl="0" eaLnBrk="0">
              <a:lnSpc>
                <a:spcPct val="98000"/>
              </a:lnSpc>
            </a:pPr>
            <a:r>
              <a:rPr sz="750" b="1" kern="0" spc="-30" dirty="0">
                <a:solidFill>
                  <a:srgbClr val="000000">
                    <a:alpha val="100000"/>
                  </a:srgbClr>
                </a:solidFill>
                <a:latin typeface="Wingdings" panose="05000000000000000000"/>
                <a:ea typeface="Wingdings" panose="05000000000000000000"/>
                <a:cs typeface="Wingdings" panose="05000000000000000000"/>
              </a:rPr>
              <a:t>n</a:t>
            </a:r>
            <a:endParaRPr sz="1500" dirty="0">
              <a:latin typeface="Wingdings" panose="05000000000000000000"/>
              <a:ea typeface="Wingdings" panose="05000000000000000000"/>
              <a:cs typeface="Wingdings" panose="05000000000000000000"/>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marL="12700" algn="l" rtl="0" eaLnBrk="0">
              <a:lnSpc>
                <a:spcPct val="98000"/>
              </a:lnSpc>
              <a:spcBef>
                <a:spcPts val="460"/>
              </a:spcBef>
            </a:pPr>
            <a:r>
              <a:rPr sz="750" b="1" kern="0" spc="-30" dirty="0">
                <a:solidFill>
                  <a:srgbClr val="000000">
                    <a:alpha val="100000"/>
                  </a:srgbClr>
                </a:solidFill>
                <a:latin typeface="Wingdings" panose="05000000000000000000"/>
                <a:ea typeface="Wingdings" panose="05000000000000000000"/>
                <a:cs typeface="Wingdings" panose="05000000000000000000"/>
              </a:rPr>
              <a:t>n</a:t>
            </a:r>
            <a:endParaRPr sz="1500" dirty="0">
              <a:latin typeface="Wingdings" panose="05000000000000000000"/>
              <a:ea typeface="Wingdings" panose="05000000000000000000"/>
              <a:cs typeface="Wingdings" panose="05000000000000000000"/>
            </a:endParaRPr>
          </a:p>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26000"/>
              </a:lnSpc>
            </a:pPr>
            <a:endParaRPr sz="300" dirty="0">
              <a:latin typeface="Arial" panose="020B0604020202020204"/>
              <a:ea typeface="Arial" panose="020B0604020202020204"/>
              <a:cs typeface="Arial" panose="020B0604020202020204"/>
            </a:endParaRPr>
          </a:p>
          <a:p>
            <a:pPr marL="12700" algn="l" rtl="0" eaLnBrk="0">
              <a:lnSpc>
                <a:spcPct val="98000"/>
              </a:lnSpc>
              <a:spcBef>
                <a:spcPts val="0"/>
              </a:spcBef>
            </a:pPr>
            <a:r>
              <a:rPr sz="750" b="1" kern="0" spc="-30" dirty="0">
                <a:solidFill>
                  <a:srgbClr val="000000">
                    <a:alpha val="100000"/>
                  </a:srgbClr>
                </a:solidFill>
                <a:latin typeface="Wingdings" panose="05000000000000000000"/>
                <a:ea typeface="Wingdings" panose="05000000000000000000"/>
                <a:cs typeface="Wingdings" panose="05000000000000000000"/>
              </a:rPr>
              <a:t>n</a:t>
            </a:r>
            <a:endParaRPr sz="1500" dirty="0">
              <a:latin typeface="Wingdings" panose="05000000000000000000"/>
              <a:ea typeface="Wingdings" panose="05000000000000000000"/>
              <a:cs typeface="Wingdings" panose="05000000000000000000"/>
            </a:endParaRPr>
          </a:p>
        </p:txBody>
      </p:sp>
      <p:sp>
        <p:nvSpPr>
          <p:cNvPr id="84" name="path 84"/>
          <p:cNvSpPr/>
          <p:nvPr/>
        </p:nvSpPr>
        <p:spPr>
          <a:xfrm>
            <a:off x="1225550" y="763583"/>
            <a:ext cx="10583862" cy="6353"/>
          </a:xfrm>
          <a:custGeom>
            <a:avLst/>
            <a:gdLst/>
            <a:ahLst/>
            <a:cxnLst/>
            <a:rect l="0" t="0" r="0" b="0"/>
            <a:pathLst>
              <a:path w="16667" h="10">
                <a:moveTo>
                  <a:pt x="0" y="5"/>
                </a:moveTo>
                <a:lnTo>
                  <a:pt x="16667" y="5"/>
                </a:lnTo>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132"/>
          <p:cNvPicPr>
            <a:picLocks noChangeAspect="1"/>
          </p:cNvPicPr>
          <p:nvPr/>
        </p:nvPicPr>
        <p:blipFill>
          <a:blip r:embed="rId1"/>
          <a:stretch>
            <a:fillRect/>
          </a:stretch>
        </p:blipFill>
        <p:spPr>
          <a:xfrm rot="21600000">
            <a:off x="1430738" y="2144801"/>
            <a:ext cx="9837801" cy="4070277"/>
          </a:xfrm>
          <a:prstGeom prst="rect">
            <a:avLst/>
          </a:prstGeom>
        </p:spPr>
      </p:pic>
      <p:sp>
        <p:nvSpPr>
          <p:cNvPr id="134" name="textbox 134"/>
          <p:cNvSpPr/>
          <p:nvPr/>
        </p:nvSpPr>
        <p:spPr>
          <a:xfrm>
            <a:off x="1050385" y="930883"/>
            <a:ext cx="10153015" cy="959485"/>
          </a:xfrm>
          <a:prstGeom prst="rect">
            <a:avLst/>
          </a:prstGeom>
          <a:noFill/>
          <a:ln w="0" cap="flat">
            <a:noFill/>
            <a:prstDash val="solid"/>
            <a:miter lim="0"/>
          </a:ln>
        </p:spPr>
        <p:txBody>
          <a:bodyPr vert="horz" wrap="square" lIns="0" tIns="0" rIns="0" bIns="0"/>
          <a:lstStyle/>
          <a:p>
            <a:pPr algn="l" rtl="0" eaLnBrk="0">
              <a:lnSpc>
                <a:spcPct val="93000"/>
              </a:lnSpc>
            </a:pPr>
            <a:endParaRPr sz="100" dirty="0">
              <a:latin typeface="Arial" panose="020B0604020202020204"/>
              <a:ea typeface="Arial" panose="020B0604020202020204"/>
              <a:cs typeface="Arial" panose="020B0604020202020204"/>
            </a:endParaRPr>
          </a:p>
          <a:p>
            <a:pPr marL="12700" algn="l" rtl="0" eaLnBrk="0">
              <a:lnSpc>
                <a:spcPct val="85000"/>
              </a:lnSpc>
            </a:pPr>
            <a:r>
              <a:rPr sz="1000" b="1" kern="0" spc="-2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Product application areas</a:t>
            </a:r>
            <a:endParaRPr sz="2000" dirty="0">
              <a:latin typeface="微软雅黑 Light" panose="020B0502040204020203" charset="-122"/>
              <a:ea typeface="微软雅黑 Light" panose="020B0502040204020203" charset="-122"/>
              <a:cs typeface="微软雅黑 Light" panose="020B0502040204020203" charset="-122"/>
            </a:endParaRPr>
          </a:p>
          <a:p>
            <a:pPr marL="24130" algn="l" rtl="0" eaLnBrk="0">
              <a:lnSpc>
                <a:spcPts val="2055"/>
              </a:lnSpc>
              <a:spcBef>
                <a:spcPts val="575"/>
              </a:spcBef>
            </a:pPr>
            <a:r>
              <a:rPr sz="750" b="1" kern="0" spc="0" dirty="0">
                <a:solidFill>
                  <a:srgbClr val="000000">
                    <a:alpha val="100000"/>
                  </a:srgbClr>
                </a:solidFill>
                <a:latin typeface="Wingdings" panose="05000000000000000000"/>
                <a:ea typeface="Wingdings" panose="05000000000000000000"/>
                <a:cs typeface="Wingdings" panose="05000000000000000000"/>
              </a:rPr>
              <a:t>n</a:t>
            </a:r>
            <a:r>
              <a:rPr sz="750" kern="0" spc="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HD25, HS25, and E25 series of cutting blades are widely used in wafer dicing (pre-packaging) and package singulation (post-packaging), covering semiconductor manufacturing processes.</a:t>
            </a:r>
            <a:endParaRPr sz="1500" dirty="0">
              <a:latin typeface="微软雅黑 Light" panose="020B0502040204020203" charset="-122"/>
              <a:ea typeface="微软雅黑 Light" panose="020B0502040204020203" charset="-122"/>
              <a:cs typeface="微软雅黑 Light" panose="020B0502040204020203" charset="-122"/>
            </a:endParaRPr>
          </a:p>
          <a:p>
            <a:pPr marL="278765" algn="l" rtl="0" eaLnBrk="0">
              <a:lnSpc>
                <a:spcPts val="2670"/>
              </a:lnSpc>
            </a:pPr>
            <a:r>
              <a:rPr sz="750"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Conductor wafers, packaging substrates, and various hard and brittle materials such as LTCC, PZT, and TGG.</a:t>
            </a:r>
            <a:endParaRPr sz="1500" dirty="0">
              <a:latin typeface="微软雅黑 Light" panose="020B0502040204020203" charset="-122"/>
              <a:ea typeface="微软雅黑 Light" panose="020B0502040204020203" charset="-122"/>
              <a:cs typeface="微软雅黑 Light" panose="020B0502040204020203" charset="-122"/>
            </a:endParaRPr>
          </a:p>
        </p:txBody>
      </p:sp>
      <p:sp>
        <p:nvSpPr>
          <p:cNvPr id="136" name="textbox 136"/>
          <p:cNvSpPr/>
          <p:nvPr/>
        </p:nvSpPr>
        <p:spPr>
          <a:xfrm>
            <a:off x="2841415" y="6355889"/>
            <a:ext cx="7583169" cy="259715"/>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85000"/>
              </a:lnSpc>
            </a:pPr>
            <a:r>
              <a:rPr sz="900" b="1" kern="0" spc="-10" dirty="0">
                <a:solidFill>
                  <a:srgbClr val="152D5B">
                    <a:alpha val="100000"/>
                  </a:srgbClr>
                </a:solidFill>
                <a:latin typeface="Segoe UI Light" panose="020B0502040204020203"/>
                <a:ea typeface="Segoe UI Light" panose="020B0502040204020203"/>
                <a:cs typeface="Segoe UI Light" panose="020B0502040204020203"/>
              </a:rPr>
              <a:t>HD25 series wafer dicing blades (HS25 and E25) and packaging dicing blades</a:t>
            </a:r>
            <a:endParaRPr sz="1800" dirty="0">
              <a:latin typeface="微软雅黑 Light" panose="020B0502040204020203" charset="-122"/>
              <a:ea typeface="微软雅黑 Light" panose="020B0502040204020203" charset="-122"/>
              <a:cs typeface="微软雅黑 Light" panose="020B0502040204020203" charset="-122"/>
            </a:endParaRPr>
          </a:p>
        </p:txBody>
      </p:sp>
      <p:sp>
        <p:nvSpPr>
          <p:cNvPr id="138" name="textbox 138"/>
          <p:cNvSpPr/>
          <p:nvPr/>
        </p:nvSpPr>
        <p:spPr>
          <a:xfrm>
            <a:off x="293686" y="166685"/>
            <a:ext cx="2917825" cy="616584"/>
          </a:xfrm>
          <a:prstGeom prst="rect">
            <a:avLst/>
          </a:prstGeom>
          <a:noFill/>
          <a:ln w="0" cap="flat">
            <a:noFill/>
            <a:prstDash val="solid"/>
            <a:miter lim="0"/>
          </a:ln>
        </p:spPr>
        <p:txBody>
          <a:bodyPr vert="horz" wrap="square" lIns="0" tIns="0" rIns="0" bIns="0"/>
          <a:lstStyle/>
          <a:p>
            <a:pPr algn="l" rtl="0" eaLnBrk="0">
              <a:lnSpc>
                <a:spcPct val="107000"/>
              </a:lnSpc>
            </a:pPr>
            <a:endParaRPr sz="600" dirty="0">
              <a:latin typeface="Arial" panose="020B0604020202020204"/>
              <a:ea typeface="Arial" panose="020B0604020202020204"/>
              <a:cs typeface="Arial" panose="020B0604020202020204"/>
            </a:endParaRPr>
          </a:p>
          <a:p>
            <a:pPr marL="742950" algn="l" rtl="0" eaLnBrk="0">
              <a:lnSpc>
                <a:spcPct val="86000"/>
              </a:lnSpc>
              <a:spcBef>
                <a:spcPts val="5"/>
              </a:spcBef>
              <a:tabLst>
                <a:tab pos="944880" algn="l"/>
              </a:tabLst>
            </a:pPr>
            <a:r>
              <a:rPr sz="1600" b="1" kern="0" spc="-30" dirty="0">
                <a:solidFill>
                  <a:srgbClr val="000000">
                    <a:alpha val="100000"/>
                  </a:srgbClr>
                </a:solidFill>
                <a:latin typeface="Segoe UI Light" panose="020B0502040204020203"/>
                <a:ea typeface="Segoe UI Light" panose="020B0502040204020203"/>
                <a:cs typeface="Segoe UI Light" panose="020B0502040204020203"/>
              </a:rPr>
              <a:t>1.</a:t>
            </a:r>
            <a:r>
              <a:rPr sz="1600" b="1"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company profile</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24" name="group 24"/>
          <p:cNvGrpSpPr/>
          <p:nvPr/>
        </p:nvGrpSpPr>
        <p:grpSpPr>
          <a:xfrm rot="21600000">
            <a:off x="306386" y="179385"/>
            <a:ext cx="730252" cy="564311"/>
            <a:chOff x="0" y="0"/>
            <a:chExt cx="730252" cy="564311"/>
          </a:xfrm>
        </p:grpSpPr>
        <p:sp>
          <p:nvSpPr>
            <p:cNvPr id="140" name="path 140"/>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142" name="path 142"/>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pic>
        <p:nvPicPr>
          <p:cNvPr id="144" name="picture 144"/>
          <p:cNvPicPr>
            <a:picLocks noChangeAspect="1"/>
          </p:cNvPicPr>
          <p:nvPr/>
        </p:nvPicPr>
        <p:blipFill>
          <a:blip r:embed="rId2"/>
          <a:stretch>
            <a:fillRect/>
          </a:stretch>
        </p:blipFill>
        <p:spPr>
          <a:xfrm rot="21600000">
            <a:off x="0" y="6749884"/>
            <a:ext cx="12192000" cy="108115"/>
          </a:xfrm>
          <a:prstGeom prst="rect">
            <a:avLst/>
          </a:prstGeom>
        </p:spPr>
      </p:pic>
      <p:pic>
        <p:nvPicPr>
          <p:cNvPr id="146" name="picture 146" descr="C:/Users/Administrator/Desktop/101010.png101010"/>
          <p:cNvPicPr>
            <a:picLocks noChangeAspect="1"/>
          </p:cNvPicPr>
          <p:nvPr/>
        </p:nvPicPr>
        <p:blipFill>
          <a:blip r:embed="rId3"/>
          <a:srcRect l="-1214" t="-4220" r="-581" b="-3140"/>
          <a:stretch>
            <a:fillRect/>
          </a:stretch>
        </p:blipFill>
        <p:spPr>
          <a:xfrm rot="21600000">
            <a:off x="9466580" y="67945"/>
            <a:ext cx="2352040" cy="694690"/>
          </a:xfrm>
          <a:prstGeom prst="rect">
            <a:avLst/>
          </a:prstGeom>
        </p:spPr>
      </p:pic>
      <p:sp>
        <p:nvSpPr>
          <p:cNvPr id="148" name="textbox 148"/>
          <p:cNvSpPr/>
          <p:nvPr/>
        </p:nvSpPr>
        <p:spPr>
          <a:xfrm>
            <a:off x="918785" y="2371778"/>
            <a:ext cx="222250" cy="836294"/>
          </a:xfrm>
          <a:prstGeom prst="rect">
            <a:avLst/>
          </a:prstGeom>
          <a:noFill/>
          <a:ln w="0" cap="flat">
            <a:noFill/>
            <a:prstDash val="solid"/>
            <a:miter lim="0"/>
          </a:ln>
        </p:spPr>
        <p:txBody>
          <a:bodyPr vert="eaVert"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85000"/>
              </a:lnSpc>
            </a:pPr>
            <a:r>
              <a:rPr sz="750" kern="0" spc="9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Beta testing process</a:t>
            </a:r>
            <a:endParaRPr sz="1500" dirty="0">
              <a:latin typeface="微软雅黑 Light" panose="020B0502040204020203" charset="-122"/>
              <a:ea typeface="微软雅黑 Light" panose="020B0502040204020203" charset="-122"/>
              <a:cs typeface="微软雅黑 Light" panose="020B0502040204020203" charset="-122"/>
            </a:endParaRPr>
          </a:p>
        </p:txBody>
      </p:sp>
      <p:sp>
        <p:nvSpPr>
          <p:cNvPr id="150" name="path 150"/>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 152"/>
          <p:cNvSpPr/>
          <p:nvPr/>
        </p:nvSpPr>
        <p:spPr>
          <a:xfrm>
            <a:off x="1109396" y="3336462"/>
            <a:ext cx="1333034" cy="241209"/>
          </a:xfrm>
          <a:prstGeom prst="rect">
            <a:avLst/>
          </a:prstGeom>
          <a:solidFill>
            <a:srgbClr val="003399">
              <a:alpha val="100000"/>
            </a:srgbClr>
          </a:solidFill>
          <a:ln w="0" cap="flat">
            <a:noFill/>
            <a:prstDash val="solid"/>
            <a:miter lim="0"/>
          </a:ln>
        </p:spPr>
        <p:txBody>
          <a:bodyPr rtlCol="0"/>
          <a:lstStyle/>
          <a:p>
            <a:pPr algn="ctr"/>
            <a:endParaRPr lang="zh-CN" altLang="en-US"/>
          </a:p>
        </p:txBody>
      </p:sp>
      <p:sp>
        <p:nvSpPr>
          <p:cNvPr id="154" name="rect 154"/>
          <p:cNvSpPr/>
          <p:nvPr/>
        </p:nvSpPr>
        <p:spPr>
          <a:xfrm>
            <a:off x="5889254" y="3336459"/>
            <a:ext cx="641122" cy="241215"/>
          </a:xfrm>
          <a:prstGeom prst="rect">
            <a:avLst/>
          </a:prstGeom>
          <a:solidFill>
            <a:srgbClr val="003399">
              <a:alpha val="100000"/>
            </a:srgbClr>
          </a:solidFill>
          <a:ln w="0" cap="flat">
            <a:noFill/>
            <a:prstDash val="solid"/>
            <a:miter lim="0"/>
          </a:ln>
        </p:spPr>
        <p:txBody>
          <a:bodyPr rtlCol="0"/>
          <a:lstStyle/>
          <a:p>
            <a:pPr algn="ctr"/>
            <a:endParaRPr lang="zh-CN" altLang="en-US"/>
          </a:p>
        </p:txBody>
      </p:sp>
      <p:sp>
        <p:nvSpPr>
          <p:cNvPr id="156" name="rect 156"/>
          <p:cNvSpPr/>
          <p:nvPr/>
        </p:nvSpPr>
        <p:spPr>
          <a:xfrm>
            <a:off x="4797447" y="3336464"/>
            <a:ext cx="990249" cy="241209"/>
          </a:xfrm>
          <a:prstGeom prst="rect">
            <a:avLst/>
          </a:prstGeom>
          <a:solidFill>
            <a:srgbClr val="003399">
              <a:alpha val="100000"/>
            </a:srgbClr>
          </a:solidFill>
          <a:ln w="0" cap="flat">
            <a:noFill/>
            <a:prstDash val="solid"/>
            <a:miter lim="0"/>
          </a:ln>
        </p:spPr>
        <p:txBody>
          <a:bodyPr rtlCol="0"/>
          <a:lstStyle/>
          <a:p>
            <a:pPr algn="ctr"/>
            <a:endParaRPr lang="zh-CN" altLang="en-US"/>
          </a:p>
        </p:txBody>
      </p:sp>
      <p:sp>
        <p:nvSpPr>
          <p:cNvPr id="158" name="rect 158"/>
          <p:cNvSpPr/>
          <p:nvPr/>
        </p:nvSpPr>
        <p:spPr>
          <a:xfrm>
            <a:off x="3540592" y="3336464"/>
            <a:ext cx="1155290" cy="241209"/>
          </a:xfrm>
          <a:prstGeom prst="rect">
            <a:avLst/>
          </a:prstGeom>
          <a:solidFill>
            <a:srgbClr val="003399">
              <a:alpha val="100000"/>
            </a:srgbClr>
          </a:solidFill>
          <a:ln w="0" cap="flat">
            <a:noFill/>
            <a:prstDash val="solid"/>
            <a:miter lim="0"/>
          </a:ln>
        </p:spPr>
        <p:txBody>
          <a:bodyPr rtlCol="0"/>
          <a:lstStyle/>
          <a:p>
            <a:pPr algn="ctr"/>
            <a:endParaRPr lang="zh-CN" altLang="en-US"/>
          </a:p>
        </p:txBody>
      </p:sp>
      <p:sp>
        <p:nvSpPr>
          <p:cNvPr id="160" name="rect 160"/>
          <p:cNvSpPr/>
          <p:nvPr/>
        </p:nvSpPr>
        <p:spPr>
          <a:xfrm>
            <a:off x="2543988" y="3336463"/>
            <a:ext cx="888685" cy="241209"/>
          </a:xfrm>
          <a:prstGeom prst="rect">
            <a:avLst/>
          </a:prstGeom>
          <a:solidFill>
            <a:srgbClr val="003399">
              <a:alpha val="100000"/>
            </a:srgbClr>
          </a:solidFill>
          <a:ln w="0" cap="flat">
            <a:noFill/>
            <a:prstDash val="solid"/>
            <a:miter lim="0"/>
          </a:ln>
        </p:spPr>
        <p:txBody>
          <a:bodyPr rtlCol="0"/>
          <a:lstStyle/>
          <a:p>
            <a:pPr algn="ctr"/>
            <a:endParaRPr lang="zh-CN" altLang="en-US"/>
          </a:p>
        </p:txBody>
      </p:sp>
      <p:sp>
        <p:nvSpPr>
          <p:cNvPr id="162" name="textbox 162"/>
          <p:cNvSpPr/>
          <p:nvPr/>
        </p:nvSpPr>
        <p:spPr>
          <a:xfrm>
            <a:off x="1096696" y="1523024"/>
            <a:ext cx="5520690" cy="2080260"/>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41275" algn="l" rtl="0" eaLnBrk="0">
              <a:lnSpc>
                <a:spcPct val="81000"/>
              </a:lnSpc>
            </a:pPr>
            <a:r>
              <a:rPr sz="900" kern="0" spc="-10" dirty="0">
                <a:solidFill>
                  <a:srgbClr val="000000">
                    <a:alpha val="100000"/>
                  </a:srgbClr>
                </a:solidFill>
                <a:latin typeface="Segoe UI Light" panose="020B0502040204020203"/>
                <a:ea typeface="Segoe UI Light" panose="020B0502040204020203"/>
                <a:cs typeface="Segoe UI Light" panose="020B0502040204020203"/>
              </a:rPr>
              <a:t>HD25 series hard tools are characterized by high-precision machining and narrow cutting margins, making them suitable for...</a:t>
            </a:r>
            <a:endParaRPr sz="1800" dirty="0">
              <a:latin typeface="微软雅黑 Light" panose="020B0502040204020203" charset="-122"/>
              <a:ea typeface="微软雅黑 Light" panose="020B0502040204020203" charset="-122"/>
              <a:cs typeface="微软雅黑 Light" panose="020B0502040204020203" charset="-122"/>
            </a:endParaRPr>
          </a:p>
          <a:p>
            <a:pPr marL="25400" indent="1905" algn="l" rtl="0" eaLnBrk="0">
              <a:lnSpc>
                <a:spcPct val="154000"/>
              </a:lnSpc>
              <a:spcBef>
                <a:spcPts val="25"/>
              </a:spcBef>
            </a:pPr>
            <a:r>
              <a:rPr sz="900" kern="0" spc="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Silicon wafers, oxide wafers and various compound wafers such as silicon carbide, gallium arsenide, gallium phosphide.</a:t>
            </a:r>
            <a:endParaRPr sz="1800" dirty="0">
              <a:latin typeface="微软雅黑 Light" panose="020B0502040204020203" charset="-122"/>
              <a:ea typeface="微软雅黑 Light" panose="020B0502040204020203" charset="-122"/>
              <a:cs typeface="微软雅黑 Light" panose="020B0502040204020203" charset="-122"/>
            </a:endParaRPr>
          </a:p>
          <a:p>
            <a:pPr marL="25400" algn="l" rtl="0" eaLnBrk="0">
              <a:lnSpc>
                <a:spcPct val="85000"/>
              </a:lnSpc>
              <a:spcBef>
                <a:spcPts val="1320"/>
              </a:spcBef>
            </a:pPr>
            <a:r>
              <a:rPr sz="900" b="1" kern="0" spc="7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Specification example: H D 25 CB 30 00N 7 0</a:t>
            </a:r>
            <a:endParaRPr sz="1800" dirty="0">
              <a:latin typeface="Segoe UI Light" panose="020B0502040204020203"/>
              <a:ea typeface="Segoe UI Light" panose="020B0502040204020203"/>
              <a:cs typeface="Segoe UI Light" panose="020B0502040204020203"/>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16000"/>
              </a:lnSpc>
            </a:pPr>
            <a:endParaRPr sz="300" dirty="0">
              <a:latin typeface="Arial" panose="020B0604020202020204"/>
              <a:ea typeface="Arial" panose="020B0604020202020204"/>
              <a:cs typeface="Arial" panose="020B0604020202020204"/>
            </a:endParaRPr>
          </a:p>
          <a:p>
            <a:pPr marL="12700" algn="l" rtl="0" eaLnBrk="0">
              <a:lnSpc>
                <a:spcPct val="86000"/>
              </a:lnSpc>
              <a:spcBef>
                <a:spcPts val="5"/>
              </a:spcBef>
              <a:tabLst>
                <a:tab pos="212725" algn="l"/>
              </a:tabLst>
            </a:pPr>
            <a:r>
              <a:rPr sz="700" b="1" u="sng" kern="0" spc="50" dirty="0">
                <a:solidFill>
                  <a:srgbClr val="FFFFFF">
                    <a:alpha val="100000"/>
                  </a:srgbClr>
                </a:solidFill>
                <a:uFill>
                  <a:solidFill>
                    <a:srgbClr val="BFBFBF"/>
                  </a:solidFill>
                </a:uFill>
                <a:latin typeface="等线" panose="02010600030101010101" charset="-122"/>
                <a:ea typeface="等线" panose="02010600030101010101" charset="-122"/>
                <a:cs typeface="等线" panose="02010600030101010101" charset="-122"/>
              </a:rPr>
              <a:t>Exposure of blade edge, width of cut, particle size, binder, concentration</a:t>
            </a:r>
            <a:endParaRPr sz="1400" dirty="0">
              <a:latin typeface="等线" panose="02010600030101010101" charset="-122"/>
              <a:ea typeface="等线" panose="02010600030101010101" charset="-122"/>
              <a:cs typeface="等线" panose="02010600030101010101" charset="-122"/>
            </a:endParaRPr>
          </a:p>
        </p:txBody>
      </p:sp>
      <p:pic>
        <p:nvPicPr>
          <p:cNvPr id="164" name="picture 164"/>
          <p:cNvPicPr>
            <a:picLocks noChangeAspect="1"/>
          </p:cNvPicPr>
          <p:nvPr/>
        </p:nvPicPr>
        <p:blipFill>
          <a:blip r:embed="rId1"/>
          <a:stretch>
            <a:fillRect/>
          </a:stretch>
        </p:blipFill>
        <p:spPr>
          <a:xfrm rot="21600000">
            <a:off x="6490979" y="3336459"/>
            <a:ext cx="6350" cy="241215"/>
          </a:xfrm>
          <a:prstGeom prst="rect">
            <a:avLst/>
          </a:prstGeom>
        </p:spPr>
      </p:pic>
      <p:pic>
        <p:nvPicPr>
          <p:cNvPr id="166" name="picture 166"/>
          <p:cNvPicPr>
            <a:picLocks noChangeAspect="1"/>
          </p:cNvPicPr>
          <p:nvPr/>
        </p:nvPicPr>
        <p:blipFill>
          <a:blip r:embed="rId2"/>
          <a:stretch>
            <a:fillRect/>
          </a:stretch>
        </p:blipFill>
        <p:spPr>
          <a:xfrm rot="21600000">
            <a:off x="7845204" y="2948622"/>
            <a:ext cx="3293511" cy="3142614"/>
          </a:xfrm>
          <a:prstGeom prst="rect">
            <a:avLst/>
          </a:prstGeom>
        </p:spPr>
      </p:pic>
      <p:sp>
        <p:nvSpPr>
          <p:cNvPr id="168" name="textbox 168"/>
          <p:cNvSpPr/>
          <p:nvPr/>
        </p:nvSpPr>
        <p:spPr>
          <a:xfrm>
            <a:off x="1090348" y="4859416"/>
            <a:ext cx="5427345" cy="921385"/>
          </a:xfrm>
          <a:prstGeom prst="rect">
            <a:avLst/>
          </a:prstGeom>
          <a:noFill/>
          <a:ln w="0" cap="flat">
            <a:noFill/>
            <a:prstDash val="solid"/>
            <a:miter lim="0"/>
          </a:ln>
        </p:spPr>
        <p:txBody>
          <a:bodyPr vert="horz" wrap="square" lIns="0" tIns="0" rIns="0" bIns="0"/>
          <a:lstStyle/>
          <a:p>
            <a:pPr algn="l" rtl="0" eaLnBrk="0">
              <a:lnSpc>
                <a:spcPct val="86000"/>
              </a:lnSpc>
            </a:pPr>
            <a:endParaRPr sz="100" dirty="0">
              <a:latin typeface="Arial" panose="020B0604020202020204"/>
              <a:ea typeface="Arial" panose="020B0604020202020204"/>
              <a:cs typeface="Arial" panose="020B0604020202020204"/>
            </a:endParaRPr>
          </a:p>
          <a:p>
            <a:pPr marL="12700" algn="l" rtl="0" eaLnBrk="0">
              <a:lnSpc>
                <a:spcPct val="113000"/>
              </a:lnSpc>
              <a:tabLst>
                <a:tab pos="212725" algn="l"/>
              </a:tabLst>
            </a:pPr>
            <a:r>
              <a:rPr sz="700" u="sng" kern="0" spc="30" dirty="0">
                <a:solidFill>
                  <a:srgbClr val="000000">
                    <a:alpha val="100000"/>
                  </a:srgbClr>
                </a:solidFill>
                <a:latin typeface="等线" panose="02010600030101010101" charset="-122"/>
                <a:ea typeface="等线" panose="02010600030101010101" charset="-122"/>
                <a:cs typeface="等线" panose="02010600030101010101" charset="-122"/>
              </a:rPr>
              <a:t>E 890-1020 E 35-40 3000 1000 Volume concentration</a:t>
            </a:r>
            <a:endParaRPr sz="1500" baseline="31000" dirty="0">
              <a:latin typeface="等线" panose="02010600030101010101" charset="-122"/>
              <a:ea typeface="等线" panose="02010600030101010101" charset="-122"/>
              <a:cs typeface="等线" panose="02010600030101010101" charset="-122"/>
            </a:endParaRPr>
          </a:p>
          <a:p>
            <a:pPr marL="12700" algn="l" rtl="0" eaLnBrk="0">
              <a:lnSpc>
                <a:spcPct val="112000"/>
              </a:lnSpc>
              <a:spcBef>
                <a:spcPts val="70"/>
              </a:spcBef>
              <a:tabLst>
                <a:tab pos="212725" algn="l"/>
              </a:tabLst>
            </a:pPr>
            <a:r>
              <a:rPr sz="700" u="sng" kern="0" spc="20" dirty="0">
                <a:solidFill>
                  <a:srgbClr val="000000">
                    <a:alpha val="100000"/>
                  </a:srgbClr>
                </a:solidFill>
                <a:latin typeface="等线" panose="02010600030101010101" charset="-122"/>
                <a:ea typeface="等线" panose="02010600030101010101" charset="-122"/>
                <a:cs typeface="等线" panose="02010600030101010101" charset="-122"/>
              </a:rPr>
              <a:t>F 1020-1150 F 40-50 mesh</a:t>
            </a:r>
            <a:endParaRPr sz="1500" baseline="31000" dirty="0">
              <a:latin typeface="等线" panose="02010600030101010101" charset="-122"/>
              <a:ea typeface="等线" panose="02010600030101010101" charset="-122"/>
              <a:cs typeface="等线" panose="02010600030101010101" charset="-122"/>
            </a:endParaRPr>
          </a:p>
          <a:p>
            <a:pPr marL="12700" algn="l" rtl="0" eaLnBrk="0">
              <a:lnSpc>
                <a:spcPct val="110000"/>
              </a:lnSpc>
              <a:spcBef>
                <a:spcPts val="80"/>
              </a:spcBef>
              <a:tabLst>
                <a:tab pos="187960" algn="l"/>
                <a:tab pos="2341245" algn="l"/>
              </a:tabLst>
            </a:pPr>
            <a:r>
              <a:rPr sz="700" u="sng" kern="0" spc="30" dirty="0">
                <a:solidFill>
                  <a:srgbClr val="000000">
                    <a:alpha val="100000"/>
                  </a:srgbClr>
                </a:solidFill>
                <a:latin typeface="等线" panose="02010600030101010101" charset="-122"/>
                <a:ea typeface="等线" panose="02010600030101010101" charset="-122"/>
                <a:cs typeface="等线" panose="02010600030101010101" charset="-122"/>
              </a:rPr>
              <a:t>G    1150-1270   G  50-60</a:t>
            </a:r>
            <a:endParaRPr sz="1400" dirty="0">
              <a:latin typeface="等线" panose="02010600030101010101" charset="-122"/>
              <a:ea typeface="等线" panose="02010600030101010101" charset="-122"/>
              <a:cs typeface="等线" panose="02010600030101010101" charset="-122"/>
            </a:endParaRPr>
          </a:p>
          <a:p>
            <a:pPr marL="1078865" algn="l" rtl="0" eaLnBrk="0">
              <a:lnSpc>
                <a:spcPts val="1205"/>
              </a:lnSpc>
              <a:spcBef>
                <a:spcPts val="70"/>
              </a:spcBef>
            </a:pPr>
            <a:r>
              <a:rPr sz="450" kern="0" spc="30" dirty="0">
                <a:solidFill>
                  <a:srgbClr val="000000">
                    <a:alpha val="100000"/>
                  </a:srgbClr>
                </a:solidFill>
                <a:latin typeface="等线" panose="02010600030101010101" charset="-122"/>
                <a:ea typeface="等线" panose="02010600030101010101" charset="-122"/>
                <a:cs typeface="等线" panose="02010600030101010101" charset="-122"/>
              </a:rPr>
              <a:t>(μm)                       (μm)</a:t>
            </a:r>
            <a:endParaRPr sz="900" dirty="0">
              <a:latin typeface="等线" panose="02010600030101010101" charset="-122"/>
              <a:ea typeface="等线" panose="02010600030101010101" charset="-122"/>
              <a:cs typeface="等线" panose="02010600030101010101" charset="-122"/>
            </a:endParaRPr>
          </a:p>
        </p:txBody>
      </p:sp>
      <p:sp>
        <p:nvSpPr>
          <p:cNvPr id="170" name="textbox 170"/>
          <p:cNvSpPr/>
          <p:nvPr/>
        </p:nvSpPr>
        <p:spPr>
          <a:xfrm>
            <a:off x="1273800" y="3624514"/>
            <a:ext cx="5052695" cy="25527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1810"/>
              </a:lnSpc>
            </a:pPr>
            <a:r>
              <a:rPr sz="700" kern="0" spc="40" dirty="0">
                <a:solidFill>
                  <a:srgbClr val="000000">
                    <a:alpha val="100000"/>
                  </a:srgbClr>
                </a:solidFill>
                <a:latin typeface="等线" panose="02010600030101010101" charset="-122"/>
                <a:ea typeface="等线" panose="02010600030101010101" charset="-122"/>
                <a:cs typeface="等线" panose="02010600030101010101" charset="-122"/>
              </a:rPr>
              <a:t>Z 250-380 Z 11-15 5000 2 500 S Sharp Type 50</a:t>
            </a:r>
            <a:endParaRPr sz="1400" dirty="0">
              <a:latin typeface="等线" panose="02010600030101010101" charset="-122"/>
              <a:ea typeface="等线" panose="02010600030101010101" charset="-122"/>
              <a:cs typeface="等线" panose="02010600030101010101" charset="-122"/>
            </a:endParaRPr>
          </a:p>
        </p:txBody>
      </p:sp>
      <p:graphicFrame>
        <p:nvGraphicFramePr>
          <p:cNvPr id="172" name="table 172"/>
          <p:cNvGraphicFramePr>
            <a:graphicFrameLocks noGrp="1"/>
          </p:cNvGraphicFramePr>
          <p:nvPr/>
        </p:nvGraphicFramePr>
        <p:xfrm>
          <a:off x="1103048" y="3863322"/>
          <a:ext cx="5426709" cy="507365"/>
        </p:xfrm>
        <a:graphic>
          <a:graphicData uri="http://schemas.openxmlformats.org/drawingml/2006/table">
            <a:tbl>
              <a:tblPr/>
              <a:tblGrid>
                <a:gridCol w="390525"/>
                <a:gridCol w="1050289"/>
                <a:gridCol w="266065"/>
                <a:gridCol w="730250"/>
                <a:gridCol w="573404"/>
                <a:gridCol w="683259"/>
                <a:gridCol w="360679"/>
                <a:gridCol w="730884"/>
                <a:gridCol w="641350"/>
              </a:tblGrid>
              <a:tr h="253365">
                <a:tc>
                  <a:txBody>
                    <a:bodyPr/>
                    <a:lstStyle/>
                    <a:p>
                      <a:pPr algn="l" rtl="0" eaLnBrk="0">
                        <a:lnSpc>
                          <a:spcPct val="104000"/>
                        </a:lnSpc>
                      </a:pPr>
                      <a:endParaRPr sz="500" dirty="0">
                        <a:latin typeface="Arial" panose="020B0604020202020204"/>
                        <a:ea typeface="Arial" panose="020B0604020202020204"/>
                        <a:cs typeface="Arial" panose="020B0604020202020204"/>
                      </a:endParaRPr>
                    </a:p>
                    <a:p>
                      <a:pPr marL="173355" algn="l" rtl="0" eaLnBrk="0">
                        <a:lnSpc>
                          <a:spcPct val="68000"/>
                        </a:lnSpc>
                        <a:spcBef>
                          <a:spcPts val="0"/>
                        </a:spcBef>
                      </a:pPr>
                      <a:r>
                        <a:rPr sz="700" kern="0" spc="30" dirty="0">
                          <a:solidFill>
                            <a:srgbClr val="000000">
                              <a:alpha val="100000"/>
                            </a:srgbClr>
                          </a:solidFill>
                          <a:latin typeface="等线" panose="02010600030101010101" charset="-122"/>
                          <a:ea typeface="等线" panose="02010600030101010101" charset="-122"/>
                          <a:cs typeface="等线" panose="02010600030101010101" charset="-122"/>
                        </a:rPr>
                        <a:t>A</a:t>
                      </a:r>
                      <a:endParaRPr sz="14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40000"/>
                        </a:lnSpc>
                      </a:pPr>
                      <a:endParaRPr sz="100" dirty="0">
                        <a:latin typeface="Arial" panose="020B0604020202020204"/>
                        <a:ea typeface="Arial" panose="020B0604020202020204"/>
                        <a:cs typeface="Arial" panose="020B0604020202020204"/>
                      </a:endParaRPr>
                    </a:p>
                    <a:p>
                      <a:pPr marL="99695" algn="l" rtl="0" eaLnBrk="0">
                        <a:lnSpc>
                          <a:spcPts val="1775"/>
                        </a:lnSpc>
                        <a:spcBef>
                          <a:spcPts val="0"/>
                        </a:spcBef>
                      </a:pPr>
                      <a:r>
                        <a:rPr sz="700" kern="0" spc="40" dirty="0">
                          <a:solidFill>
                            <a:srgbClr val="000000">
                              <a:alpha val="100000"/>
                            </a:srgbClr>
                          </a:solidFill>
                          <a:latin typeface="等线" panose="02010600030101010101" charset="-122"/>
                          <a:ea typeface="等线" panose="02010600030101010101" charset="-122"/>
                          <a:cs typeface="等线" panose="02010600030101010101" charset="-122"/>
                        </a:rPr>
                        <a:t>380-510</a:t>
                      </a:r>
                      <a:endParaRPr sz="14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4000"/>
                        </a:lnSpc>
                      </a:pPr>
                      <a:endParaRPr sz="500" dirty="0">
                        <a:latin typeface="Arial" panose="020B0604020202020204"/>
                        <a:ea typeface="Arial" panose="020B0604020202020204"/>
                        <a:cs typeface="Arial" panose="020B0604020202020204"/>
                      </a:endParaRPr>
                    </a:p>
                    <a:p>
                      <a:pPr marL="78105" algn="l" rtl="0" eaLnBrk="0">
                        <a:lnSpc>
                          <a:spcPct val="68000"/>
                        </a:lnSpc>
                        <a:spcBef>
                          <a:spcPts val="0"/>
                        </a:spcBef>
                      </a:pPr>
                      <a:r>
                        <a:rPr sz="700" kern="0" spc="30" dirty="0">
                          <a:solidFill>
                            <a:srgbClr val="000000">
                              <a:alpha val="100000"/>
                            </a:srgbClr>
                          </a:solidFill>
                          <a:latin typeface="等线" panose="02010600030101010101" charset="-122"/>
                          <a:ea typeface="等线" panose="02010600030101010101" charset="-122"/>
                          <a:cs typeface="等线" panose="02010600030101010101" charset="-122"/>
                        </a:rPr>
                        <a:t>A</a:t>
                      </a:r>
                      <a:endParaRPr sz="14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40000"/>
                        </a:lnSpc>
                      </a:pPr>
                      <a:endParaRPr sz="100" dirty="0">
                        <a:latin typeface="Arial" panose="020B0604020202020204"/>
                        <a:ea typeface="Arial" panose="020B0604020202020204"/>
                        <a:cs typeface="Arial" panose="020B0604020202020204"/>
                      </a:endParaRPr>
                    </a:p>
                    <a:p>
                      <a:pPr marL="78105" algn="l" rtl="0" eaLnBrk="0">
                        <a:lnSpc>
                          <a:spcPts val="1775"/>
                        </a:lnSpc>
                        <a:spcBef>
                          <a:spcPts val="0"/>
                        </a:spcBef>
                      </a:pPr>
                      <a:r>
                        <a:rPr sz="700" kern="0" spc="30" dirty="0">
                          <a:solidFill>
                            <a:srgbClr val="000000">
                              <a:alpha val="100000"/>
                            </a:srgbClr>
                          </a:solidFill>
                          <a:latin typeface="等线" panose="02010600030101010101" charset="-122"/>
                          <a:ea typeface="等线" panose="02010600030101010101" charset="-122"/>
                          <a:cs typeface="等线" panose="02010600030101010101" charset="-122"/>
                        </a:rPr>
                        <a:t>16-20</a:t>
                      </a:r>
                      <a:endParaRPr sz="14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40000"/>
                        </a:lnSpc>
                      </a:pPr>
                      <a:endParaRPr sz="100" dirty="0">
                        <a:latin typeface="Arial" panose="020B0604020202020204"/>
                        <a:ea typeface="Arial" panose="020B0604020202020204"/>
                        <a:cs typeface="Arial" panose="020B0604020202020204"/>
                      </a:endParaRPr>
                    </a:p>
                    <a:p>
                      <a:pPr marL="86995" algn="l" rtl="0" eaLnBrk="0">
                        <a:lnSpc>
                          <a:spcPts val="1775"/>
                        </a:lnSpc>
                        <a:spcBef>
                          <a:spcPts val="0"/>
                        </a:spcBef>
                      </a:pPr>
                      <a:r>
                        <a:rPr sz="700" kern="0" spc="40" dirty="0">
                          <a:solidFill>
                            <a:srgbClr val="000000">
                              <a:alpha val="100000"/>
                            </a:srgbClr>
                          </a:solidFill>
                          <a:latin typeface="等线" panose="02010600030101010101" charset="-122"/>
                          <a:ea typeface="等线" panose="02010600030101010101" charset="-122"/>
                          <a:cs typeface="等线" panose="02010600030101010101" charset="-122"/>
                        </a:rPr>
                        <a:t>4800</a:t>
                      </a:r>
                      <a:endParaRPr sz="14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40000"/>
                        </a:lnSpc>
                      </a:pPr>
                      <a:endParaRPr sz="100" dirty="0">
                        <a:latin typeface="Arial" panose="020B0604020202020204"/>
                        <a:ea typeface="Arial" panose="020B0604020202020204"/>
                        <a:cs typeface="Arial" panose="020B0604020202020204"/>
                      </a:endParaRPr>
                    </a:p>
                    <a:p>
                      <a:pPr marL="97155" algn="l" rtl="0" eaLnBrk="0">
                        <a:lnSpc>
                          <a:spcPts val="1775"/>
                        </a:lnSpc>
                        <a:spcBef>
                          <a:spcPts val="0"/>
                        </a:spcBef>
                      </a:pPr>
                      <a:r>
                        <a:rPr sz="700" kern="0" spc="30" dirty="0">
                          <a:solidFill>
                            <a:srgbClr val="000000">
                              <a:alpha val="100000"/>
                            </a:srgbClr>
                          </a:solidFill>
                          <a:latin typeface="等线" panose="02010600030101010101" charset="-122"/>
                          <a:ea typeface="等线" panose="02010600030101010101" charset="-122"/>
                          <a:cs typeface="等线" panose="02010600030101010101" charset="-122"/>
                        </a:rPr>
                        <a:t>2000</a:t>
                      </a:r>
                      <a:endParaRPr sz="14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4000"/>
                        </a:lnSpc>
                      </a:pPr>
                      <a:endParaRPr sz="500" dirty="0">
                        <a:latin typeface="Arial" panose="020B0604020202020204"/>
                        <a:ea typeface="Arial" panose="020B0604020202020204"/>
                        <a:cs typeface="Arial" panose="020B0604020202020204"/>
                      </a:endParaRPr>
                    </a:p>
                    <a:p>
                      <a:pPr marL="175895" algn="l" rtl="0" eaLnBrk="0">
                        <a:lnSpc>
                          <a:spcPct val="68000"/>
                        </a:lnSpc>
                        <a:spcBef>
                          <a:spcPts val="0"/>
                        </a:spcBef>
                      </a:pPr>
                      <a:r>
                        <a:rPr sz="700" kern="0" spc="-20" dirty="0">
                          <a:solidFill>
                            <a:srgbClr val="000000">
                              <a:alpha val="100000"/>
                            </a:srgbClr>
                          </a:solidFill>
                          <a:latin typeface="等线" panose="02010600030101010101" charset="-122"/>
                          <a:ea typeface="等线" panose="02010600030101010101" charset="-122"/>
                          <a:cs typeface="等线" panose="02010600030101010101" charset="-122"/>
                        </a:rPr>
                        <a:t>N</a:t>
                      </a:r>
                      <a:endParaRPr sz="14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27000"/>
                        </a:lnSpc>
                      </a:pPr>
                      <a:endParaRPr sz="300" dirty="0">
                        <a:latin typeface="Arial" panose="020B0604020202020204"/>
                        <a:ea typeface="Arial" panose="020B0604020202020204"/>
                        <a:cs typeface="Arial" panose="020B0604020202020204"/>
                      </a:endParaRPr>
                    </a:p>
                    <a:p>
                      <a:pPr marL="81280" algn="l" rtl="0" eaLnBrk="0">
                        <a:lnSpc>
                          <a:spcPct val="81000"/>
                        </a:lnSpc>
                        <a:spcBef>
                          <a:spcPts val="5"/>
                        </a:spcBef>
                      </a:pPr>
                      <a:r>
                        <a:rPr sz="700" kern="0" spc="70" dirty="0">
                          <a:solidFill>
                            <a:srgbClr val="000000">
                              <a:alpha val="100000"/>
                            </a:srgbClr>
                          </a:solidFill>
                          <a:latin typeface="等线" panose="02010600030101010101" charset="-122"/>
                          <a:ea typeface="等线" panose="02010600030101010101" charset="-122"/>
                          <a:cs typeface="等线" panose="02010600030101010101" charset="-122"/>
                        </a:rPr>
                        <a:t>general type</a:t>
                      </a:r>
                      <a:endParaRPr sz="14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40000"/>
                        </a:lnSpc>
                      </a:pPr>
                      <a:endParaRPr sz="100" dirty="0">
                        <a:latin typeface="Arial" panose="020B0604020202020204"/>
                        <a:ea typeface="Arial" panose="020B0604020202020204"/>
                        <a:cs typeface="Arial" panose="020B0604020202020204"/>
                      </a:endParaRPr>
                    </a:p>
                    <a:p>
                      <a:pPr marL="232410" algn="l" rtl="0" eaLnBrk="0">
                        <a:lnSpc>
                          <a:spcPts val="1775"/>
                        </a:lnSpc>
                        <a:spcBef>
                          <a:spcPts val="0"/>
                        </a:spcBef>
                      </a:pPr>
                      <a:r>
                        <a:rPr sz="700" kern="0" spc="10" dirty="0">
                          <a:solidFill>
                            <a:srgbClr val="000000">
                              <a:alpha val="100000"/>
                            </a:srgbClr>
                          </a:solidFill>
                          <a:latin typeface="等线" panose="02010600030101010101" charset="-122"/>
                          <a:ea typeface="等线" panose="02010600030101010101" charset="-122"/>
                          <a:cs typeface="等线" panose="02010600030101010101" charset="-122"/>
                        </a:rPr>
                        <a:t>70</a:t>
                      </a:r>
                      <a:endParaRPr sz="14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000">
                <a:tc>
                  <a:txBody>
                    <a:bodyPr/>
                    <a:lstStyle/>
                    <a:p>
                      <a:pPr algn="l" rtl="0" eaLnBrk="0">
                        <a:lnSpc>
                          <a:spcPct val="120000"/>
                        </a:lnSpc>
                      </a:pPr>
                      <a:endParaRPr sz="400" dirty="0">
                        <a:latin typeface="Arial" panose="020B0604020202020204"/>
                        <a:ea typeface="Arial" panose="020B0604020202020204"/>
                        <a:cs typeface="Arial" panose="020B0604020202020204"/>
                      </a:endParaRPr>
                    </a:p>
                    <a:p>
                      <a:pPr marL="194310" algn="l" rtl="0" eaLnBrk="0">
                        <a:lnSpc>
                          <a:spcPct val="68000"/>
                        </a:lnSpc>
                        <a:spcBef>
                          <a:spcPts val="5"/>
                        </a:spcBef>
                      </a:pPr>
                      <a:r>
                        <a:rPr sz="700" kern="0" spc="-20" dirty="0">
                          <a:solidFill>
                            <a:srgbClr val="000000">
                              <a:alpha val="100000"/>
                            </a:srgbClr>
                          </a:solidFill>
                          <a:latin typeface="等线" panose="02010600030101010101" charset="-122"/>
                          <a:ea typeface="等线" panose="02010600030101010101" charset="-122"/>
                          <a:cs typeface="等线" panose="02010600030101010101" charset="-122"/>
                        </a:rPr>
                        <a:t>B</a:t>
                      </a:r>
                      <a:endParaRPr sz="14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eaLnBrk="0">
                        <a:lnSpc>
                          <a:spcPct val="102000"/>
                        </a:lnSpc>
                      </a:pPr>
                      <a:endParaRPr sz="100" dirty="0">
                        <a:latin typeface="Arial" panose="020B0604020202020204"/>
                        <a:ea typeface="Arial" panose="020B0604020202020204"/>
                        <a:cs typeface="Arial" panose="020B0604020202020204"/>
                      </a:endParaRPr>
                    </a:p>
                    <a:p>
                      <a:pPr marL="102235" algn="l" rtl="0" eaLnBrk="0">
                        <a:lnSpc>
                          <a:spcPts val="1810"/>
                        </a:lnSpc>
                        <a:spcBef>
                          <a:spcPts val="0"/>
                        </a:spcBef>
                      </a:pPr>
                      <a:r>
                        <a:rPr sz="700" kern="0" spc="40" dirty="0">
                          <a:solidFill>
                            <a:srgbClr val="000000">
                              <a:alpha val="100000"/>
                            </a:srgbClr>
                          </a:solidFill>
                          <a:latin typeface="等线" panose="02010600030101010101" charset="-122"/>
                          <a:ea typeface="等线" panose="02010600030101010101" charset="-122"/>
                          <a:cs typeface="等线" panose="02010600030101010101" charset="-122"/>
                        </a:rPr>
                        <a:t>510-640</a:t>
                      </a:r>
                      <a:endParaRPr sz="14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eaLnBrk="0">
                        <a:lnSpc>
                          <a:spcPct val="120000"/>
                        </a:lnSpc>
                      </a:pPr>
                      <a:endParaRPr sz="400" dirty="0">
                        <a:latin typeface="Arial" panose="020B0604020202020204"/>
                        <a:ea typeface="Arial" panose="020B0604020202020204"/>
                        <a:cs typeface="Arial" panose="020B0604020202020204"/>
                      </a:endParaRPr>
                    </a:p>
                    <a:p>
                      <a:pPr marL="99695" algn="l" rtl="0" eaLnBrk="0">
                        <a:lnSpc>
                          <a:spcPct val="68000"/>
                        </a:lnSpc>
                        <a:spcBef>
                          <a:spcPts val="5"/>
                        </a:spcBef>
                      </a:pPr>
                      <a:r>
                        <a:rPr sz="700" kern="0" spc="-20" dirty="0">
                          <a:solidFill>
                            <a:srgbClr val="000000">
                              <a:alpha val="100000"/>
                            </a:srgbClr>
                          </a:solidFill>
                          <a:latin typeface="等线" panose="02010600030101010101" charset="-122"/>
                          <a:ea typeface="等线" panose="02010600030101010101" charset="-122"/>
                          <a:cs typeface="等线" panose="02010600030101010101" charset="-122"/>
                        </a:rPr>
                        <a:t>B</a:t>
                      </a:r>
                      <a:endParaRPr sz="14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eaLnBrk="0">
                        <a:lnSpc>
                          <a:spcPct val="102000"/>
                        </a:lnSpc>
                      </a:pPr>
                      <a:endParaRPr sz="100" dirty="0">
                        <a:latin typeface="Arial" panose="020B0604020202020204"/>
                        <a:ea typeface="Arial" panose="020B0604020202020204"/>
                        <a:cs typeface="Arial" panose="020B0604020202020204"/>
                      </a:endParaRPr>
                    </a:p>
                    <a:p>
                      <a:pPr marL="74295" algn="l" rtl="0" eaLnBrk="0">
                        <a:lnSpc>
                          <a:spcPts val="1810"/>
                        </a:lnSpc>
                        <a:spcBef>
                          <a:spcPts val="0"/>
                        </a:spcBef>
                      </a:pPr>
                      <a:r>
                        <a:rPr sz="700" kern="0" spc="30" dirty="0">
                          <a:solidFill>
                            <a:srgbClr val="000000">
                              <a:alpha val="100000"/>
                            </a:srgbClr>
                          </a:solidFill>
                          <a:latin typeface="等线" panose="02010600030101010101" charset="-122"/>
                          <a:ea typeface="等线" panose="02010600030101010101" charset="-122"/>
                          <a:cs typeface="等线" panose="02010600030101010101" charset="-122"/>
                        </a:rPr>
                        <a:t>20-25</a:t>
                      </a:r>
                      <a:endParaRPr sz="14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eaLnBrk="0">
                        <a:lnSpc>
                          <a:spcPct val="102000"/>
                        </a:lnSpc>
                      </a:pPr>
                      <a:endParaRPr sz="100" dirty="0">
                        <a:latin typeface="Arial" panose="020B0604020202020204"/>
                        <a:ea typeface="Arial" panose="020B0604020202020204"/>
                        <a:cs typeface="Arial" panose="020B0604020202020204"/>
                      </a:endParaRPr>
                    </a:p>
                    <a:p>
                      <a:pPr marL="86995" algn="l" rtl="0" eaLnBrk="0">
                        <a:lnSpc>
                          <a:spcPts val="1810"/>
                        </a:lnSpc>
                        <a:spcBef>
                          <a:spcPts val="0"/>
                        </a:spcBef>
                      </a:pPr>
                      <a:r>
                        <a:rPr sz="700" kern="0" spc="40" dirty="0">
                          <a:solidFill>
                            <a:srgbClr val="000000">
                              <a:alpha val="100000"/>
                            </a:srgbClr>
                          </a:solidFill>
                          <a:latin typeface="等线" panose="02010600030101010101" charset="-122"/>
                          <a:ea typeface="等线" panose="02010600030101010101" charset="-122"/>
                          <a:cs typeface="等线" panose="02010600030101010101" charset="-122"/>
                        </a:rPr>
                        <a:t>4500</a:t>
                      </a:r>
                      <a:endParaRPr sz="14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eaLnBrk="0">
                        <a:lnSpc>
                          <a:spcPct val="102000"/>
                        </a:lnSpc>
                      </a:pPr>
                      <a:endParaRPr sz="100" dirty="0">
                        <a:latin typeface="Arial" panose="020B0604020202020204"/>
                        <a:ea typeface="Arial" panose="020B0604020202020204"/>
                        <a:cs typeface="Arial" panose="020B0604020202020204"/>
                      </a:endParaRPr>
                    </a:p>
                    <a:p>
                      <a:pPr marL="101600" algn="l" rtl="0" eaLnBrk="0">
                        <a:lnSpc>
                          <a:spcPts val="1810"/>
                        </a:lnSpc>
                        <a:spcBef>
                          <a:spcPts val="0"/>
                        </a:spcBef>
                      </a:pPr>
                      <a:r>
                        <a:rPr sz="700" kern="0" spc="20" dirty="0">
                          <a:solidFill>
                            <a:srgbClr val="000000">
                              <a:alpha val="100000"/>
                            </a:srgbClr>
                          </a:solidFill>
                          <a:latin typeface="等线" panose="02010600030101010101" charset="-122"/>
                          <a:ea typeface="等线" panose="02010600030101010101" charset="-122"/>
                          <a:cs typeface="等线" panose="02010600030101010101" charset="-122"/>
                        </a:rPr>
                        <a:t>1800</a:t>
                      </a:r>
                      <a:endParaRPr sz="14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eaLnBrk="0">
                        <a:lnSpc>
                          <a:spcPct val="120000"/>
                        </a:lnSpc>
                      </a:pPr>
                      <a:endParaRPr sz="400" dirty="0">
                        <a:latin typeface="Arial" panose="020B0604020202020204"/>
                        <a:ea typeface="Arial" panose="020B0604020202020204"/>
                        <a:cs typeface="Arial" panose="020B0604020202020204"/>
                      </a:endParaRPr>
                    </a:p>
                    <a:p>
                      <a:pPr marL="175895" algn="l" rtl="0" eaLnBrk="0">
                        <a:lnSpc>
                          <a:spcPct val="68000"/>
                        </a:lnSpc>
                        <a:spcBef>
                          <a:spcPts val="5"/>
                        </a:spcBef>
                      </a:pPr>
                      <a:r>
                        <a:rPr sz="700" kern="0" spc="-20" dirty="0">
                          <a:solidFill>
                            <a:srgbClr val="000000">
                              <a:alpha val="100000"/>
                            </a:srgbClr>
                          </a:solidFill>
                          <a:latin typeface="等线" panose="02010600030101010101" charset="-122"/>
                          <a:ea typeface="等线" panose="02010600030101010101" charset="-122"/>
                          <a:cs typeface="等线" panose="02010600030101010101" charset="-122"/>
                        </a:rPr>
                        <a:t>H</a:t>
                      </a:r>
                      <a:endParaRPr sz="14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eaLnBrk="0">
                        <a:lnSpc>
                          <a:spcPct val="144000"/>
                        </a:lnSpc>
                      </a:pPr>
                      <a:endParaRPr sz="200" dirty="0">
                        <a:latin typeface="Arial" panose="020B0604020202020204"/>
                        <a:ea typeface="Arial" panose="020B0604020202020204"/>
                        <a:cs typeface="Arial" panose="020B0604020202020204"/>
                      </a:endParaRPr>
                    </a:p>
                    <a:p>
                      <a:pPr marL="84455" algn="l" rtl="0" eaLnBrk="0">
                        <a:lnSpc>
                          <a:spcPct val="85000"/>
                        </a:lnSpc>
                        <a:spcBef>
                          <a:spcPts val="0"/>
                        </a:spcBef>
                      </a:pPr>
                      <a:r>
                        <a:rPr sz="700" kern="0" spc="60" dirty="0">
                          <a:solidFill>
                            <a:srgbClr val="000000">
                              <a:alpha val="100000"/>
                            </a:srgbClr>
                          </a:solidFill>
                          <a:latin typeface="等线" panose="02010600030101010101" charset="-122"/>
                          <a:ea typeface="等线" panose="02010600030101010101" charset="-122"/>
                          <a:cs typeface="等线" panose="02010600030101010101" charset="-122"/>
                        </a:rPr>
                        <a:t>high strength type</a:t>
                      </a:r>
                      <a:endParaRPr sz="14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eaLnBrk="0">
                        <a:lnSpc>
                          <a:spcPct val="102000"/>
                        </a:lnSpc>
                      </a:pPr>
                      <a:endParaRPr sz="100" dirty="0">
                        <a:latin typeface="Arial" panose="020B0604020202020204"/>
                        <a:ea typeface="Arial" panose="020B0604020202020204"/>
                        <a:cs typeface="Arial" panose="020B0604020202020204"/>
                      </a:endParaRPr>
                    </a:p>
                    <a:p>
                      <a:pPr marL="232410" algn="l" rtl="0" eaLnBrk="0">
                        <a:lnSpc>
                          <a:spcPts val="1810"/>
                        </a:lnSpc>
                        <a:spcBef>
                          <a:spcPts val="0"/>
                        </a:spcBef>
                      </a:pPr>
                      <a:r>
                        <a:rPr sz="700" kern="0" spc="10" dirty="0">
                          <a:solidFill>
                            <a:srgbClr val="000000">
                              <a:alpha val="100000"/>
                            </a:srgbClr>
                          </a:solidFill>
                          <a:latin typeface="等线" panose="02010600030101010101" charset="-122"/>
                          <a:ea typeface="等线" panose="02010600030101010101" charset="-122"/>
                          <a:cs typeface="等线" panose="02010600030101010101" charset="-122"/>
                        </a:rPr>
                        <a:t>90</a:t>
                      </a:r>
                      <a:endParaRPr sz="14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graphicFrame>
        <p:nvGraphicFramePr>
          <p:cNvPr id="174" name="table 174"/>
          <p:cNvGraphicFramePr>
            <a:graphicFrameLocks noGrp="1"/>
          </p:cNvGraphicFramePr>
          <p:nvPr/>
        </p:nvGraphicFramePr>
        <p:xfrm>
          <a:off x="9494990" y="1356995"/>
          <a:ext cx="1921509" cy="1360804"/>
        </p:xfrm>
        <a:graphic>
          <a:graphicData uri="http://schemas.openxmlformats.org/drawingml/2006/table">
            <a:tbl>
              <a:tblPr/>
              <a:tblGrid>
                <a:gridCol w="1921509"/>
              </a:tblGrid>
              <a:tr h="1332229">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28575" cap="flat" cmpd="sng" algn="ctr">
                      <a:solidFill>
                        <a:srgbClr val="A6A6A6"/>
                      </a:solidFill>
                      <a:prstDash val="solid"/>
                      <a:round/>
                      <a:headEnd type="none" w="med" len="med"/>
                      <a:tailEnd type="none" w="med" len="med"/>
                    </a:lnL>
                    <a:lnR w="28575" cap="flat" cmpd="sng" algn="ctr">
                      <a:solidFill>
                        <a:srgbClr val="A6A6A6"/>
                      </a:solidFill>
                      <a:prstDash val="solid"/>
                      <a:round/>
                      <a:headEnd type="none" w="med" len="med"/>
                      <a:tailEnd type="none" w="med" len="med"/>
                    </a:lnR>
                    <a:lnT w="28575" cap="flat" cmpd="sng" algn="ctr">
                      <a:solidFill>
                        <a:srgbClr val="A6A6A6"/>
                      </a:solidFill>
                      <a:prstDash val="solid"/>
                      <a:round/>
                      <a:headEnd type="none" w="med" len="med"/>
                      <a:tailEnd type="none" w="med" len="med"/>
                    </a:lnT>
                    <a:lnB w="28575" cap="flat" cmpd="sng" algn="ctr">
                      <a:solidFill>
                        <a:srgbClr val="A6A6A6"/>
                      </a:solidFill>
                      <a:prstDash val="solid"/>
                      <a:round/>
                      <a:headEnd type="none" w="med" len="med"/>
                      <a:tailEnd type="none" w="med" len="med"/>
                    </a:lnB>
                    <a:solidFill>
                      <a:srgbClr val="9A9A9A"/>
                    </a:solidFill>
                  </a:tcPr>
                </a:tc>
              </a:tr>
            </a:tbl>
          </a:graphicData>
        </a:graphic>
      </p:graphicFrame>
      <p:pic>
        <p:nvPicPr>
          <p:cNvPr id="176" name="picture 176"/>
          <p:cNvPicPr>
            <a:picLocks noChangeAspect="1"/>
          </p:cNvPicPr>
          <p:nvPr/>
        </p:nvPicPr>
        <p:blipFill>
          <a:blip r:embed="rId3"/>
          <a:stretch>
            <a:fillRect/>
          </a:stretch>
        </p:blipFill>
        <p:spPr>
          <a:xfrm rot="21600000">
            <a:off x="9523560" y="1385582"/>
            <a:ext cx="1864452" cy="1304136"/>
          </a:xfrm>
          <a:prstGeom prst="rect">
            <a:avLst/>
          </a:prstGeom>
        </p:spPr>
      </p:pic>
      <p:graphicFrame>
        <p:nvGraphicFramePr>
          <p:cNvPr id="178" name="table 178"/>
          <p:cNvGraphicFramePr>
            <a:graphicFrameLocks noGrp="1"/>
          </p:cNvGraphicFramePr>
          <p:nvPr/>
        </p:nvGraphicFramePr>
        <p:xfrm>
          <a:off x="7491971" y="1356995"/>
          <a:ext cx="1802130" cy="1345565"/>
        </p:xfrm>
        <a:graphic>
          <a:graphicData uri="http://schemas.openxmlformats.org/drawingml/2006/table">
            <a:tbl>
              <a:tblPr/>
              <a:tblGrid>
                <a:gridCol w="1802130"/>
              </a:tblGrid>
              <a:tr h="131699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28575" cap="flat" cmpd="sng" algn="ctr">
                      <a:solidFill>
                        <a:srgbClr val="A6A6A6"/>
                      </a:solidFill>
                      <a:prstDash val="solid"/>
                      <a:round/>
                      <a:headEnd type="none" w="med" len="med"/>
                      <a:tailEnd type="none" w="med" len="med"/>
                    </a:lnL>
                    <a:lnR w="28575" cap="flat" cmpd="sng" algn="ctr">
                      <a:solidFill>
                        <a:srgbClr val="A6A6A6"/>
                      </a:solidFill>
                      <a:prstDash val="solid"/>
                      <a:round/>
                      <a:headEnd type="none" w="med" len="med"/>
                      <a:tailEnd type="none" w="med" len="med"/>
                    </a:lnR>
                    <a:lnT w="28575" cap="flat" cmpd="sng" algn="ctr">
                      <a:solidFill>
                        <a:srgbClr val="A6A6A6"/>
                      </a:solidFill>
                      <a:prstDash val="solid"/>
                      <a:round/>
                      <a:headEnd type="none" w="med" len="med"/>
                      <a:tailEnd type="none" w="med" len="med"/>
                    </a:lnT>
                    <a:lnB w="28575" cap="flat" cmpd="sng" algn="ctr">
                      <a:solidFill>
                        <a:srgbClr val="A6A6A6"/>
                      </a:solidFill>
                      <a:prstDash val="solid"/>
                      <a:round/>
                      <a:headEnd type="none" w="med" len="med"/>
                      <a:tailEnd type="none" w="med" len="med"/>
                    </a:lnB>
                    <a:solidFill>
                      <a:srgbClr val="9A9A9A"/>
                    </a:solidFill>
                  </a:tcPr>
                </a:tc>
              </a:tr>
            </a:tbl>
          </a:graphicData>
        </a:graphic>
      </p:graphicFrame>
      <p:pic>
        <p:nvPicPr>
          <p:cNvPr id="180" name="picture 180"/>
          <p:cNvPicPr>
            <a:picLocks noChangeAspect="1"/>
          </p:cNvPicPr>
          <p:nvPr/>
        </p:nvPicPr>
        <p:blipFill>
          <a:blip r:embed="rId4"/>
          <a:stretch>
            <a:fillRect/>
          </a:stretch>
        </p:blipFill>
        <p:spPr>
          <a:xfrm rot="21600000">
            <a:off x="7520550" y="1385582"/>
            <a:ext cx="1745505" cy="1288516"/>
          </a:xfrm>
          <a:prstGeom prst="rect">
            <a:avLst/>
          </a:prstGeom>
        </p:spPr>
      </p:pic>
      <p:sp>
        <p:nvSpPr>
          <p:cNvPr id="182" name="textbox 182"/>
          <p:cNvSpPr/>
          <p:nvPr/>
        </p:nvSpPr>
        <p:spPr>
          <a:xfrm>
            <a:off x="293686" y="166685"/>
            <a:ext cx="2894964" cy="614680"/>
          </a:xfrm>
          <a:prstGeom prst="rect">
            <a:avLst/>
          </a:prstGeom>
          <a:noFill/>
          <a:ln w="0" cap="flat">
            <a:noFill/>
            <a:prstDash val="solid"/>
            <a:miter lim="0"/>
          </a:ln>
        </p:spPr>
        <p:txBody>
          <a:bodyPr vert="horz" wrap="square" lIns="0" tIns="0" rIns="0" bIns="0"/>
          <a:lstStyle/>
          <a:p>
            <a:pPr algn="l" rtl="0" eaLnBrk="0">
              <a:lnSpc>
                <a:spcPct val="111000"/>
              </a:lnSpc>
            </a:pPr>
            <a:endParaRPr sz="600" dirty="0">
              <a:latin typeface="Arial" panose="020B0604020202020204"/>
              <a:ea typeface="Arial" panose="020B0604020202020204"/>
              <a:cs typeface="Arial" panose="020B0604020202020204"/>
            </a:endParaRPr>
          </a:p>
          <a:p>
            <a:pPr marL="742950" algn="l" rtl="0" eaLnBrk="0">
              <a:lnSpc>
                <a:spcPct val="85000"/>
              </a:lnSpc>
              <a:spcBef>
                <a:spcPts val="0"/>
              </a:spcBef>
              <a:tabLst>
                <a:tab pos="969010" algn="l"/>
              </a:tabLst>
            </a:pPr>
            <a:r>
              <a:rPr sz="1600" b="1" kern="0" spc="-40" dirty="0">
                <a:solidFill>
                  <a:srgbClr val="000000">
                    <a:alpha val="100000"/>
                  </a:srgbClr>
                </a:solidFill>
                <a:latin typeface="Segoe UI Light" panose="020B0502040204020203"/>
                <a:ea typeface="Segoe UI Light" panose="020B0502040204020203"/>
                <a:cs typeface="Segoe UI Light" panose="020B0502040204020203"/>
              </a:rPr>
              <a:t>2.</a:t>
            </a:r>
            <a:r>
              <a:rPr sz="1600" b="1" kern="0" spc="-4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product presentation</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26" name="group 26"/>
          <p:cNvGrpSpPr/>
          <p:nvPr/>
        </p:nvGrpSpPr>
        <p:grpSpPr>
          <a:xfrm rot="21600000">
            <a:off x="306386" y="179385"/>
            <a:ext cx="730252" cy="564311"/>
            <a:chOff x="0" y="0"/>
            <a:chExt cx="730252" cy="564311"/>
          </a:xfrm>
        </p:grpSpPr>
        <p:sp>
          <p:nvSpPr>
            <p:cNvPr id="184" name="path 184"/>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186" name="path 186"/>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pic>
        <p:nvPicPr>
          <p:cNvPr id="188" name="picture 188"/>
          <p:cNvPicPr>
            <a:picLocks noChangeAspect="1"/>
          </p:cNvPicPr>
          <p:nvPr/>
        </p:nvPicPr>
        <p:blipFill>
          <a:blip r:embed="rId5"/>
          <a:stretch>
            <a:fillRect/>
          </a:stretch>
        </p:blipFill>
        <p:spPr>
          <a:xfrm rot="21600000">
            <a:off x="0" y="6749884"/>
            <a:ext cx="12192000" cy="108115"/>
          </a:xfrm>
          <a:prstGeom prst="rect">
            <a:avLst/>
          </a:prstGeom>
        </p:spPr>
      </p:pic>
      <p:sp>
        <p:nvSpPr>
          <p:cNvPr id="190" name="textbox 190"/>
          <p:cNvSpPr/>
          <p:nvPr/>
        </p:nvSpPr>
        <p:spPr>
          <a:xfrm>
            <a:off x="1272531" y="4614770"/>
            <a:ext cx="5104765" cy="25527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1810"/>
              </a:lnSpc>
            </a:pPr>
            <a:r>
              <a:rPr sz="700" kern="0" spc="30" dirty="0">
                <a:solidFill>
                  <a:srgbClr val="000000">
                    <a:alpha val="100000"/>
                  </a:srgbClr>
                </a:solidFill>
                <a:latin typeface="等线" panose="02010600030101010101" charset="-122"/>
                <a:ea typeface="等线" panose="02010600030101010101" charset="-122"/>
                <a:cs typeface="等线" panose="02010600030101010101" charset="-122"/>
              </a:rPr>
              <a:t>D   760-890       D  30-35     35 00    1500                              130</a:t>
            </a:r>
            <a:endParaRPr sz="1400" dirty="0">
              <a:latin typeface="等线" panose="02010600030101010101" charset="-122"/>
              <a:ea typeface="等线" panose="02010600030101010101" charset="-122"/>
              <a:cs typeface="等线" panose="02010600030101010101" charset="-122"/>
            </a:endParaRPr>
          </a:p>
        </p:txBody>
      </p:sp>
      <p:sp>
        <p:nvSpPr>
          <p:cNvPr id="192" name="textbox 192"/>
          <p:cNvSpPr/>
          <p:nvPr/>
        </p:nvSpPr>
        <p:spPr>
          <a:xfrm>
            <a:off x="1273166" y="4367205"/>
            <a:ext cx="5104129" cy="25527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1810"/>
              </a:lnSpc>
            </a:pPr>
            <a:r>
              <a:rPr sz="700" kern="0" spc="30" dirty="0">
                <a:solidFill>
                  <a:srgbClr val="000000">
                    <a:alpha val="100000"/>
                  </a:srgbClr>
                </a:solidFill>
                <a:latin typeface="等线" panose="02010600030101010101" charset="-122"/>
                <a:ea typeface="等线" panose="02010600030101010101" charset="-122"/>
                <a:cs typeface="等线" panose="02010600030101010101" charset="-122"/>
              </a:rPr>
              <a:t>C    640-760       C  25-30      4000    1700                            110</a:t>
            </a:r>
            <a:endParaRPr sz="1400" dirty="0">
              <a:latin typeface="等线" panose="02010600030101010101" charset="-122"/>
              <a:ea typeface="等线" panose="02010600030101010101" charset="-122"/>
              <a:cs typeface="等线" panose="02010600030101010101" charset="-122"/>
            </a:endParaRPr>
          </a:p>
        </p:txBody>
      </p:sp>
      <p:pic>
        <p:nvPicPr>
          <p:cNvPr id="194" name="picture 194" descr="C:/Users/Administrator/Desktop/101010.png101010"/>
          <p:cNvPicPr>
            <a:picLocks noChangeAspect="1"/>
          </p:cNvPicPr>
          <p:nvPr/>
        </p:nvPicPr>
        <p:blipFill>
          <a:blip r:embed="rId6"/>
          <a:srcRect l="-1668" t="-6281" r="-44042" b="-5888"/>
          <a:stretch>
            <a:fillRect/>
          </a:stretch>
        </p:blipFill>
        <p:spPr>
          <a:xfrm rot="21600000">
            <a:off x="9495155" y="45720"/>
            <a:ext cx="3364865" cy="725805"/>
          </a:xfrm>
          <a:prstGeom prst="rect">
            <a:avLst/>
          </a:prstGeom>
        </p:spPr>
      </p:pic>
      <p:grpSp>
        <p:nvGrpSpPr>
          <p:cNvPr id="28" name="group 28"/>
          <p:cNvGrpSpPr/>
          <p:nvPr/>
        </p:nvGrpSpPr>
        <p:grpSpPr>
          <a:xfrm rot="21600000">
            <a:off x="1081817" y="916862"/>
            <a:ext cx="1565593" cy="412651"/>
            <a:chOff x="0" y="0"/>
            <a:chExt cx="1565593" cy="412651"/>
          </a:xfrm>
        </p:grpSpPr>
        <p:sp>
          <p:nvSpPr>
            <p:cNvPr id="196" name="rect 196"/>
            <p:cNvSpPr/>
            <p:nvPr/>
          </p:nvSpPr>
          <p:spPr>
            <a:xfrm>
              <a:off x="0" y="0"/>
              <a:ext cx="1565593" cy="412651"/>
            </a:xfrm>
            <a:prstGeom prst="rect">
              <a:avLst/>
            </a:prstGeom>
            <a:solidFill>
              <a:srgbClr val="000000">
                <a:alpha val="56470"/>
              </a:srgbClr>
            </a:solidFill>
            <a:ln w="0" cap="flat">
              <a:noFill/>
              <a:prstDash val="solid"/>
              <a:miter lim="0"/>
            </a:ln>
          </p:spPr>
          <p:txBody>
            <a:bodyPr rtlCol="0"/>
            <a:lstStyle/>
            <a:p>
              <a:pPr algn="ctr"/>
              <a:endParaRPr lang="zh-CN" altLang="en-US"/>
            </a:p>
          </p:txBody>
        </p:sp>
        <p:sp>
          <p:nvSpPr>
            <p:cNvPr id="198" name="rect 198"/>
            <p:cNvSpPr/>
            <p:nvPr/>
          </p:nvSpPr>
          <p:spPr>
            <a:xfrm>
              <a:off x="21228" y="2439"/>
              <a:ext cx="1522628" cy="369328"/>
            </a:xfrm>
            <a:prstGeom prst="rect">
              <a:avLst/>
            </a:prstGeom>
            <a:solidFill>
              <a:srgbClr val="003399">
                <a:alpha val="100000"/>
              </a:srgbClr>
            </a:solidFill>
            <a:ln w="0" cap="flat">
              <a:noFill/>
              <a:prstDash val="solid"/>
              <a:miter lim="0"/>
            </a:ln>
          </p:spPr>
          <p:txBody>
            <a:bodyPr rtlCol="0"/>
            <a:lstStyle/>
            <a:p>
              <a:pPr algn="ctr"/>
              <a:endParaRPr lang="zh-CN" altLang="en-US"/>
            </a:p>
          </p:txBody>
        </p:sp>
        <p:sp>
          <p:nvSpPr>
            <p:cNvPr id="200" name="textbox 200"/>
            <p:cNvSpPr/>
            <p:nvPr/>
          </p:nvSpPr>
          <p:spPr>
            <a:xfrm>
              <a:off x="173102" y="67924"/>
              <a:ext cx="1192530" cy="243840"/>
            </a:xfrm>
            <a:prstGeom prst="rect">
              <a:avLst/>
            </a:prstGeom>
            <a:noFill/>
            <a:ln w="0" cap="flat">
              <a:noFill/>
              <a:prstDash val="solid"/>
              <a:miter lim="0"/>
            </a:ln>
          </p:spPr>
          <p:txBody>
            <a:bodyPr vert="horz" wrap="square" lIns="0" tIns="0" rIns="0" bIns="0"/>
            <a:lstStyle/>
            <a:p>
              <a:pPr algn="l" rtl="0" eaLnBrk="0">
                <a:lnSpc>
                  <a:spcPct val="86000"/>
                </a:lnSpc>
              </a:pPr>
              <a:endParaRPr sz="100" dirty="0">
                <a:latin typeface="Arial" panose="020B0604020202020204"/>
                <a:ea typeface="Arial" panose="020B0604020202020204"/>
                <a:cs typeface="Arial" panose="020B0604020202020204"/>
              </a:endParaRPr>
            </a:p>
            <a:p>
              <a:pPr marL="12700" algn="l" rtl="0" eaLnBrk="0">
                <a:lnSpc>
                  <a:spcPct val="84000"/>
                </a:lnSpc>
              </a:pPr>
              <a:r>
                <a:rPr sz="850" b="1" kern="0" spc="-80" dirty="0">
                  <a:solidFill>
                    <a:srgbClr val="FFFFFF">
                      <a:alpha val="100000"/>
                    </a:srgbClr>
                  </a:solidFill>
                  <a:latin typeface="Segoe UI Light" panose="020B0502040204020203"/>
                  <a:ea typeface="Segoe UI Light" panose="020B0502040204020203"/>
                  <a:cs typeface="Segoe UI Light" panose="020B0502040204020203"/>
                </a:rPr>
                <a:t>HD25 series:</a:t>
              </a:r>
              <a:endParaRPr sz="1700" dirty="0">
                <a:latin typeface="微软雅黑 Light" panose="020B0502040204020203" charset="-122"/>
                <a:ea typeface="微软雅黑 Light" panose="020B0502040204020203" charset="-122"/>
                <a:cs typeface="微软雅黑 Light" panose="020B0502040204020203" charset="-122"/>
              </a:endParaRPr>
            </a:p>
          </p:txBody>
        </p:sp>
      </p:grpSp>
      <p:pic>
        <p:nvPicPr>
          <p:cNvPr id="202" name="picture 202"/>
          <p:cNvPicPr>
            <a:picLocks noChangeAspect="1"/>
          </p:cNvPicPr>
          <p:nvPr/>
        </p:nvPicPr>
        <p:blipFill>
          <a:blip r:embed="rId7"/>
          <a:stretch>
            <a:fillRect/>
          </a:stretch>
        </p:blipFill>
        <p:spPr>
          <a:xfrm rot="21600000">
            <a:off x="1103048" y="4853578"/>
            <a:ext cx="5427328" cy="12703"/>
          </a:xfrm>
          <a:prstGeom prst="rect">
            <a:avLst/>
          </a:prstGeom>
        </p:spPr>
      </p:pic>
      <p:pic>
        <p:nvPicPr>
          <p:cNvPr id="204" name="picture 204"/>
          <p:cNvPicPr>
            <a:picLocks noChangeAspect="1"/>
          </p:cNvPicPr>
          <p:nvPr/>
        </p:nvPicPr>
        <p:blipFill>
          <a:blip r:embed="rId7"/>
          <a:stretch>
            <a:fillRect/>
          </a:stretch>
        </p:blipFill>
        <p:spPr>
          <a:xfrm rot="21600000">
            <a:off x="1103048" y="4606020"/>
            <a:ext cx="5427328" cy="12696"/>
          </a:xfrm>
          <a:prstGeom prst="rect">
            <a:avLst/>
          </a:prstGeom>
        </p:spPr>
      </p:pic>
      <p:sp>
        <p:nvSpPr>
          <p:cNvPr id="206" name="path 206"/>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pic>
        <p:nvPicPr>
          <p:cNvPr id="208" name="picture 208"/>
          <p:cNvPicPr>
            <a:picLocks noChangeAspect="1"/>
          </p:cNvPicPr>
          <p:nvPr/>
        </p:nvPicPr>
        <p:blipFill>
          <a:blip r:embed="rId8"/>
          <a:stretch>
            <a:fillRect/>
          </a:stretch>
        </p:blipFill>
        <p:spPr>
          <a:xfrm rot="21600000">
            <a:off x="5889254" y="3571331"/>
            <a:ext cx="641122" cy="571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10"/>
          <p:cNvPicPr>
            <a:picLocks noChangeAspect="1"/>
          </p:cNvPicPr>
          <p:nvPr/>
        </p:nvPicPr>
        <p:blipFill>
          <a:blip r:embed="rId1"/>
          <a:stretch>
            <a:fillRect/>
          </a:stretch>
        </p:blipFill>
        <p:spPr>
          <a:xfrm rot="21600000">
            <a:off x="8525310" y="3244371"/>
            <a:ext cx="3317568" cy="3110860"/>
          </a:xfrm>
          <a:prstGeom prst="rect">
            <a:avLst/>
          </a:prstGeom>
        </p:spPr>
      </p:pic>
      <p:sp>
        <p:nvSpPr>
          <p:cNvPr id="212" name="textbox 212"/>
          <p:cNvSpPr/>
          <p:nvPr/>
        </p:nvSpPr>
        <p:spPr>
          <a:xfrm>
            <a:off x="1074968" y="1604954"/>
            <a:ext cx="6697980" cy="1511300"/>
          </a:xfrm>
          <a:prstGeom prst="rect">
            <a:avLst/>
          </a:prstGeom>
          <a:noFill/>
          <a:ln w="0" cap="flat">
            <a:noFill/>
            <a:prstDash val="solid"/>
            <a:miter lim="0"/>
          </a:ln>
        </p:spPr>
        <p:txBody>
          <a:bodyPr vert="horz" wrap="square" lIns="0" tIns="0" rIns="0" bIns="0"/>
          <a:lstStyle/>
          <a:p>
            <a:pPr algn="l" rtl="0" eaLnBrk="0">
              <a:lnSpc>
                <a:spcPct val="74000"/>
              </a:lnSpc>
            </a:pPr>
            <a:endParaRPr sz="100" dirty="0">
              <a:latin typeface="Arial" panose="020B0604020202020204"/>
              <a:ea typeface="Arial" panose="020B0604020202020204"/>
              <a:cs typeface="Arial" panose="020B0604020202020204"/>
            </a:endParaRPr>
          </a:p>
          <a:p>
            <a:pPr marL="28575" algn="l" rtl="0" eaLnBrk="0">
              <a:lnSpc>
                <a:spcPct val="81000"/>
              </a:lnSpc>
            </a:pPr>
            <a:r>
              <a:rPr sz="900" kern="0" spc="0" dirty="0">
                <a:solidFill>
                  <a:srgbClr val="000000">
                    <a:alpha val="100000"/>
                  </a:srgbClr>
                </a:solidFill>
                <a:latin typeface="Segoe UI Light" panose="020B0502040204020203"/>
                <a:ea typeface="Segoe UI Light" panose="020B0502040204020203"/>
                <a:cs typeface="Segoe UI Light" panose="020B0502040204020203"/>
              </a:rPr>
              <a:t>The HS25 series hard knives feature excellent wear resistance and superior blade stability, effectively controlling the side of chip particles.</a:t>
            </a:r>
            <a:endParaRPr sz="1800" dirty="0">
              <a:latin typeface="微软雅黑 Light" panose="020B0502040204020203" charset="-122"/>
              <a:ea typeface="微软雅黑 Light" panose="020B0502040204020203" charset="-122"/>
              <a:cs typeface="微软雅黑 Light" panose="020B0502040204020203" charset="-122"/>
            </a:endParaRPr>
          </a:p>
          <a:p>
            <a:pPr marL="27940" indent="-11430" algn="l" rtl="0" eaLnBrk="0">
              <a:lnSpc>
                <a:spcPct val="154000"/>
              </a:lnSpc>
              <a:spcBef>
                <a:spcPts val="25"/>
              </a:spcBef>
            </a:pPr>
            <a:r>
              <a:rPr sz="900" kern="0" spc="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step surface ensures particle size consistency, making it suitable for ceramic LED substrates, semiconductor packaging substrates, and hard brittle materials such as PZT and TGG.</a:t>
            </a:r>
            <a:endParaRPr sz="1800" dirty="0">
              <a:latin typeface="微软雅黑 Light" panose="020B0502040204020203" charset="-122"/>
              <a:ea typeface="微软雅黑 Light" panose="020B0502040204020203" charset="-122"/>
              <a:cs typeface="微软雅黑 Light" panose="020B0502040204020203" charset="-122"/>
            </a:endParaRPr>
          </a:p>
          <a:p>
            <a:pPr algn="l" rtl="0" eaLnBrk="0">
              <a:lnSpc>
                <a:spcPct val="100000"/>
              </a:lnSpc>
            </a:pPr>
            <a:endParaRPr sz="800" dirty="0">
              <a:latin typeface="Arial" panose="020B0604020202020204"/>
              <a:ea typeface="Arial" panose="020B0604020202020204"/>
              <a:cs typeface="Arial" panose="020B0604020202020204"/>
            </a:endParaRPr>
          </a:p>
          <a:p>
            <a:pPr marL="12700" algn="l" rtl="0" eaLnBrk="0">
              <a:lnSpc>
                <a:spcPts val="2315"/>
              </a:lnSpc>
              <a:spcBef>
                <a:spcPts val="5"/>
              </a:spcBef>
            </a:pPr>
            <a:r>
              <a:rPr sz="900" b="1"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Example specification: HS25 58 × 4.0 × 0.2B 400S30S48</a:t>
            </a:r>
            <a:endParaRPr sz="1800" dirty="0">
              <a:latin typeface="Segoe UI Light" panose="020B0502040204020203"/>
              <a:ea typeface="Segoe UI Light" panose="020B0502040204020203"/>
              <a:cs typeface="Segoe UI Light" panose="020B0502040204020203"/>
            </a:endParaRPr>
          </a:p>
        </p:txBody>
      </p:sp>
      <p:sp>
        <p:nvSpPr>
          <p:cNvPr id="214" name="textbox 214"/>
          <p:cNvSpPr/>
          <p:nvPr/>
        </p:nvSpPr>
        <p:spPr>
          <a:xfrm>
            <a:off x="1445766" y="4116767"/>
            <a:ext cx="6369684" cy="565150"/>
          </a:xfrm>
          <a:prstGeom prst="rect">
            <a:avLst/>
          </a:prstGeom>
          <a:noFill/>
          <a:ln w="0" cap="flat">
            <a:noFill/>
            <a:prstDash val="solid"/>
            <a:miter lim="0"/>
          </a:ln>
        </p:spPr>
        <p:txBody>
          <a:bodyPr vert="horz" wrap="square" lIns="0" tIns="0" rIns="0" bIns="0"/>
          <a:lstStyle/>
          <a:p>
            <a:pPr algn="l" rtl="0" eaLnBrk="0">
              <a:lnSpc>
                <a:spcPct val="88000"/>
              </a:lnSpc>
            </a:pPr>
            <a:endParaRPr sz="100" dirty="0">
              <a:latin typeface="Arial" panose="020B0604020202020204"/>
              <a:ea typeface="Arial" panose="020B0604020202020204"/>
              <a:cs typeface="Arial" panose="020B0604020202020204"/>
            </a:endParaRPr>
          </a:p>
          <a:p>
            <a:pPr marL="471805" indent="-459105" algn="l" rtl="0" eaLnBrk="0">
              <a:lnSpc>
                <a:spcPct val="115000"/>
              </a:lnSpc>
              <a:tabLst>
                <a:tab pos="6356350" algn="l"/>
              </a:tabLst>
            </a:pPr>
            <a:r>
              <a:rPr sz="750" kern="0" spc="-20" baseline="31000" dirty="0">
                <a:solidFill>
                  <a:srgbClr val="000000">
                    <a:alpha val="100000"/>
                  </a:srgbClr>
                </a:solidFill>
                <a:latin typeface="等线" panose="02010600030101010101" charset="-122"/>
                <a:ea typeface="等线" panose="02010600030101010101" charset="-122"/>
                <a:cs typeface="等线" panose="02010600030101010101" charset="-122"/>
              </a:rPr>
              <a:t>(mm) 2.4 3.8 0.10 0.24 C ±0.015 800 H High-strength type 70 S48 482.6 4.0 0.12 0.26 (mm) 600 90</a:t>
            </a:r>
            <a:endParaRPr sz="1500" baseline="31000" dirty="0">
              <a:latin typeface="等线" panose="02010600030101010101" charset="-122"/>
              <a:ea typeface="等线" panose="02010600030101010101" charset="-122"/>
              <a:cs typeface="等线" panose="02010600030101010101" charset="-122"/>
            </a:endParaRPr>
          </a:p>
        </p:txBody>
      </p:sp>
      <p:graphicFrame>
        <p:nvGraphicFramePr>
          <p:cNvPr id="216" name="table 216"/>
          <p:cNvGraphicFramePr>
            <a:graphicFrameLocks noGrp="1"/>
          </p:cNvGraphicFramePr>
          <p:nvPr/>
        </p:nvGraphicFramePr>
        <p:xfrm>
          <a:off x="1864569" y="4615664"/>
          <a:ext cx="4983479" cy="770255"/>
        </p:xfrm>
        <a:graphic>
          <a:graphicData uri="http://schemas.openxmlformats.org/drawingml/2006/table">
            <a:tbl>
              <a:tblPr/>
              <a:tblGrid>
                <a:gridCol w="351154"/>
                <a:gridCol w="522605"/>
                <a:gridCol w="461009"/>
                <a:gridCol w="1612264"/>
                <a:gridCol w="1513840"/>
                <a:gridCol w="522605"/>
              </a:tblGrid>
              <a:tr h="259079">
                <a:tc>
                  <a:txBody>
                    <a:bodyPr/>
                    <a:lstStyle/>
                    <a:p>
                      <a:pPr algn="l" rtl="0" eaLnBrk="0">
                        <a:lnSpc>
                          <a:spcPct val="143000"/>
                        </a:lnSpc>
                      </a:pPr>
                      <a:endParaRPr sz="100" dirty="0">
                        <a:latin typeface="Arial" panose="020B0604020202020204"/>
                        <a:ea typeface="Arial" panose="020B0604020202020204"/>
                        <a:cs typeface="Arial" panose="020B0604020202020204"/>
                      </a:endParaRPr>
                    </a:p>
                    <a:p>
                      <a:pPr marL="52705" algn="l" rtl="0" eaLnBrk="0">
                        <a:lnSpc>
                          <a:spcPts val="1815"/>
                        </a:lnSpc>
                        <a:spcBef>
                          <a:spcPts val="0"/>
                        </a:spcBef>
                      </a:pPr>
                      <a:r>
                        <a:rPr sz="750" kern="0" spc="-40" dirty="0">
                          <a:solidFill>
                            <a:srgbClr val="000000">
                              <a:alpha val="100000"/>
                            </a:srgbClr>
                          </a:solidFill>
                          <a:latin typeface="等线" panose="02010600030101010101" charset="-122"/>
                          <a:ea typeface="等线" panose="02010600030101010101" charset="-122"/>
                          <a:cs typeface="等线" panose="02010600030101010101" charset="-122"/>
                        </a:rPr>
                        <a:t>2.8</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43000"/>
                        </a:lnSpc>
                      </a:pPr>
                      <a:endParaRPr sz="100" dirty="0">
                        <a:latin typeface="Arial" panose="020B0604020202020204"/>
                        <a:ea typeface="Arial" panose="020B0604020202020204"/>
                        <a:cs typeface="Arial" panose="020B0604020202020204"/>
                      </a:endParaRPr>
                    </a:p>
                    <a:p>
                      <a:pPr marL="76835" algn="l" rtl="0" eaLnBrk="0">
                        <a:lnSpc>
                          <a:spcPts val="1815"/>
                        </a:lnSpc>
                        <a:spcBef>
                          <a:spcPts val="0"/>
                        </a:spcBef>
                      </a:pPr>
                      <a:r>
                        <a:rPr sz="750" kern="0" spc="-30" dirty="0">
                          <a:solidFill>
                            <a:srgbClr val="000000">
                              <a:alpha val="100000"/>
                            </a:srgbClr>
                          </a:solidFill>
                          <a:latin typeface="等线" panose="02010600030101010101" charset="-122"/>
                          <a:ea typeface="等线" panose="02010600030101010101" charset="-122"/>
                          <a:cs typeface="等线" panose="02010600030101010101" charset="-122"/>
                        </a:rPr>
                        <a:t>4.2</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43000"/>
                        </a:lnSpc>
                      </a:pPr>
                      <a:endParaRPr sz="100" dirty="0">
                        <a:latin typeface="Arial" panose="020B0604020202020204"/>
                        <a:ea typeface="Arial" panose="020B0604020202020204"/>
                        <a:cs typeface="Arial" panose="020B0604020202020204"/>
                      </a:endParaRPr>
                    </a:p>
                    <a:p>
                      <a:pPr marL="57785" algn="l" rtl="0" eaLnBrk="0">
                        <a:lnSpc>
                          <a:spcPts val="1815"/>
                        </a:lnSpc>
                        <a:spcBef>
                          <a:spcPts val="0"/>
                        </a:spcBef>
                      </a:pPr>
                      <a:r>
                        <a:rPr sz="750" kern="0" spc="-30" dirty="0">
                          <a:solidFill>
                            <a:srgbClr val="000000">
                              <a:alpha val="100000"/>
                            </a:srgbClr>
                          </a:solidFill>
                          <a:latin typeface="等线" panose="02010600030101010101" charset="-122"/>
                          <a:ea typeface="等线" panose="02010600030101010101" charset="-122"/>
                          <a:cs typeface="等线" panose="02010600030101010101" charset="-122"/>
                        </a:rPr>
                        <a:t>0.14</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43000"/>
                        </a:lnSpc>
                      </a:pPr>
                      <a:endParaRPr sz="100" dirty="0">
                        <a:latin typeface="Arial" panose="020B0604020202020204"/>
                        <a:ea typeface="Arial" panose="020B0604020202020204"/>
                        <a:cs typeface="Arial" panose="020B0604020202020204"/>
                      </a:endParaRPr>
                    </a:p>
                    <a:p>
                      <a:pPr marL="82550" algn="l" rtl="0" eaLnBrk="0">
                        <a:lnSpc>
                          <a:spcPts val="1815"/>
                        </a:lnSpc>
                        <a:spcBef>
                          <a:spcPts val="0"/>
                        </a:spcBef>
                      </a:pPr>
                      <a:r>
                        <a:rPr sz="750" kern="0" spc="-30" dirty="0">
                          <a:solidFill>
                            <a:srgbClr val="000000">
                              <a:alpha val="100000"/>
                            </a:srgbClr>
                          </a:solidFill>
                          <a:latin typeface="等线" panose="02010600030101010101" charset="-122"/>
                          <a:ea typeface="等线" panose="02010600030101010101" charset="-122"/>
                          <a:cs typeface="等线" panose="02010600030101010101" charset="-122"/>
                        </a:rPr>
                        <a:t>0.28</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a:noFill/>
                    </a:lnT>
                    <a:lnB>
                      <a:noFill/>
                    </a:lnB>
                  </a:tcPr>
                </a:tc>
                <a:tc>
                  <a:txBody>
                    <a:bodyPr/>
                    <a:lstStyle/>
                    <a:p>
                      <a:pPr algn="l" rtl="0" eaLnBrk="0">
                        <a:lnSpc>
                          <a:spcPct val="143000"/>
                        </a:lnSpc>
                      </a:pPr>
                      <a:endParaRPr sz="100" dirty="0">
                        <a:latin typeface="Arial" panose="020B0604020202020204"/>
                        <a:ea typeface="Arial" panose="020B0604020202020204"/>
                        <a:cs typeface="Arial" panose="020B0604020202020204"/>
                      </a:endParaRPr>
                    </a:p>
                    <a:p>
                      <a:pPr marL="102870" algn="l" rtl="0" eaLnBrk="0">
                        <a:lnSpc>
                          <a:spcPts val="1815"/>
                        </a:lnSpc>
                        <a:spcBef>
                          <a:spcPts val="0"/>
                        </a:spcBef>
                      </a:pPr>
                      <a:r>
                        <a:rPr sz="750" kern="0" spc="-50" dirty="0">
                          <a:solidFill>
                            <a:srgbClr val="000000">
                              <a:alpha val="100000"/>
                            </a:srgbClr>
                          </a:solidFill>
                          <a:latin typeface="等线" panose="02010600030101010101" charset="-122"/>
                          <a:ea typeface="等线" panose="02010600030101010101" charset="-122"/>
                          <a:cs typeface="等线" panose="02010600030101010101" charset="-122"/>
                        </a:rPr>
                        <a:t>500</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a:noFill/>
                    </a:lnT>
                    <a:lnB>
                      <a:noFill/>
                    </a:lnB>
                  </a:tcPr>
                </a:tc>
                <a:tc>
                  <a:txBody>
                    <a:bodyPr/>
                    <a:lstStyle/>
                    <a:p>
                      <a:pPr algn="l" rtl="0" eaLnBrk="0">
                        <a:lnSpc>
                          <a:spcPct val="143000"/>
                        </a:lnSpc>
                      </a:pPr>
                      <a:endParaRPr sz="100" dirty="0">
                        <a:latin typeface="Arial" panose="020B0604020202020204"/>
                        <a:ea typeface="Arial" panose="020B0604020202020204"/>
                        <a:cs typeface="Arial" panose="020B0604020202020204"/>
                      </a:endParaRPr>
                    </a:p>
                    <a:p>
                      <a:pPr marL="130810" algn="l" rtl="0" eaLnBrk="0">
                        <a:lnSpc>
                          <a:spcPts val="1815"/>
                        </a:lnSpc>
                        <a:spcBef>
                          <a:spcPts val="0"/>
                        </a:spcBef>
                      </a:pPr>
                      <a:r>
                        <a:rPr sz="750" kern="0" spc="-60" dirty="0">
                          <a:solidFill>
                            <a:srgbClr val="000000">
                              <a:alpha val="100000"/>
                            </a:srgbClr>
                          </a:solidFill>
                          <a:latin typeface="等线" panose="02010600030101010101" charset="-122"/>
                          <a:ea typeface="等线" panose="02010600030101010101" charset="-122"/>
                          <a:cs typeface="等线" panose="02010600030101010101" charset="-122"/>
                        </a:rPr>
                        <a:t>110</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95">
                <a:tc>
                  <a:txBody>
                    <a:bodyPr/>
                    <a:lstStyle/>
                    <a:p>
                      <a:pPr algn="l" rtl="0" eaLnBrk="0">
                        <a:lnSpc>
                          <a:spcPct val="100000"/>
                        </a:lnSpc>
                      </a:pPr>
                      <a:endParaRPr sz="100" dirty="0">
                        <a:latin typeface="Arial" panose="020B0604020202020204"/>
                        <a:ea typeface="Arial" panose="020B0604020202020204"/>
                        <a:cs typeface="Arial" panose="020B0604020202020204"/>
                      </a:endParaRPr>
                    </a:p>
                    <a:p>
                      <a:pPr marL="50165" algn="l" rtl="0" eaLnBrk="0">
                        <a:lnSpc>
                          <a:spcPts val="1815"/>
                        </a:lnSpc>
                        <a:spcBef>
                          <a:spcPts val="0"/>
                        </a:spcBef>
                      </a:pPr>
                      <a:r>
                        <a:rPr sz="750" kern="0" spc="-40" dirty="0">
                          <a:solidFill>
                            <a:srgbClr val="000000">
                              <a:alpha val="100000"/>
                            </a:srgbClr>
                          </a:solidFill>
                          <a:latin typeface="等线" panose="02010600030101010101" charset="-122"/>
                          <a:ea typeface="等线" panose="02010600030101010101" charset="-122"/>
                          <a:cs typeface="等线" panose="02010600030101010101" charset="-122"/>
                        </a:rPr>
                        <a:t>3.0</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0000"/>
                        </a:lnSpc>
                      </a:pPr>
                      <a:endParaRPr sz="100" dirty="0">
                        <a:latin typeface="Arial" panose="020B0604020202020204"/>
                        <a:ea typeface="Arial" panose="020B0604020202020204"/>
                        <a:cs typeface="Arial" panose="020B0604020202020204"/>
                      </a:endParaRPr>
                    </a:p>
                    <a:p>
                      <a:pPr marL="76835" algn="l" rtl="0" eaLnBrk="0">
                        <a:lnSpc>
                          <a:spcPts val="1815"/>
                        </a:lnSpc>
                        <a:spcBef>
                          <a:spcPts val="0"/>
                        </a:spcBef>
                      </a:pPr>
                      <a:r>
                        <a:rPr sz="750" kern="0" spc="-30" dirty="0">
                          <a:solidFill>
                            <a:srgbClr val="000000">
                              <a:alpha val="100000"/>
                            </a:srgbClr>
                          </a:solidFill>
                          <a:latin typeface="等线" panose="02010600030101010101" charset="-122"/>
                          <a:ea typeface="等线" panose="02010600030101010101" charset="-122"/>
                          <a:cs typeface="等线" panose="02010600030101010101" charset="-122"/>
                        </a:rPr>
                        <a:t>4.4</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0000"/>
                        </a:lnSpc>
                      </a:pPr>
                      <a:endParaRPr sz="100" dirty="0">
                        <a:latin typeface="Arial" panose="020B0604020202020204"/>
                        <a:ea typeface="Arial" panose="020B0604020202020204"/>
                        <a:cs typeface="Arial" panose="020B0604020202020204"/>
                      </a:endParaRPr>
                    </a:p>
                    <a:p>
                      <a:pPr marL="57150" algn="l" rtl="0" eaLnBrk="0">
                        <a:lnSpc>
                          <a:spcPts val="1815"/>
                        </a:lnSpc>
                        <a:spcBef>
                          <a:spcPts val="0"/>
                        </a:spcBef>
                      </a:pPr>
                      <a:r>
                        <a:rPr sz="750" kern="0" spc="-30" dirty="0">
                          <a:solidFill>
                            <a:srgbClr val="000000">
                              <a:alpha val="100000"/>
                            </a:srgbClr>
                          </a:solidFill>
                          <a:latin typeface="等线" panose="02010600030101010101" charset="-122"/>
                          <a:ea typeface="等线" panose="02010600030101010101" charset="-122"/>
                          <a:cs typeface="等线" panose="02010600030101010101" charset="-122"/>
                        </a:rPr>
                        <a:t>0.16</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0000"/>
                        </a:lnSpc>
                      </a:pPr>
                      <a:endParaRPr sz="100" dirty="0">
                        <a:latin typeface="Arial" panose="020B0604020202020204"/>
                        <a:ea typeface="Arial" panose="020B0604020202020204"/>
                        <a:cs typeface="Arial" panose="020B0604020202020204"/>
                      </a:endParaRPr>
                    </a:p>
                    <a:p>
                      <a:pPr marL="82550" algn="l" rtl="0" eaLnBrk="0">
                        <a:lnSpc>
                          <a:spcPts val="1815"/>
                        </a:lnSpc>
                        <a:spcBef>
                          <a:spcPts val="0"/>
                        </a:spcBef>
                      </a:pPr>
                      <a:r>
                        <a:rPr sz="750" kern="0" spc="-30" dirty="0">
                          <a:solidFill>
                            <a:srgbClr val="000000">
                              <a:alpha val="100000"/>
                            </a:srgbClr>
                          </a:solidFill>
                          <a:latin typeface="等线" panose="02010600030101010101" charset="-122"/>
                          <a:ea typeface="等线" panose="02010600030101010101" charset="-122"/>
                          <a:cs typeface="等线" panose="02010600030101010101" charset="-122"/>
                        </a:rPr>
                        <a:t>0.30</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a:noFill/>
                    </a:lnT>
                    <a:lnB>
                      <a:noFill/>
                    </a:lnB>
                  </a:tcPr>
                </a:tc>
                <a:tc>
                  <a:txBody>
                    <a:bodyPr/>
                    <a:lstStyle/>
                    <a:p>
                      <a:pPr algn="l" rtl="0" eaLnBrk="0">
                        <a:lnSpc>
                          <a:spcPct val="100000"/>
                        </a:lnSpc>
                      </a:pPr>
                      <a:endParaRPr sz="100" dirty="0">
                        <a:latin typeface="Arial" panose="020B0604020202020204"/>
                        <a:ea typeface="Arial" panose="020B0604020202020204"/>
                        <a:cs typeface="Arial" panose="020B0604020202020204"/>
                      </a:endParaRPr>
                    </a:p>
                    <a:p>
                      <a:pPr marL="95885" algn="l" rtl="0" eaLnBrk="0">
                        <a:lnSpc>
                          <a:spcPts val="1815"/>
                        </a:lnSpc>
                        <a:spcBef>
                          <a:spcPts val="0"/>
                        </a:spcBef>
                      </a:pPr>
                      <a:r>
                        <a:rPr sz="750" kern="0" spc="-30" dirty="0">
                          <a:solidFill>
                            <a:srgbClr val="000000">
                              <a:alpha val="100000"/>
                            </a:srgbClr>
                          </a:solidFill>
                          <a:latin typeface="等线" panose="02010600030101010101" charset="-122"/>
                          <a:ea typeface="等线" panose="02010600030101010101" charset="-122"/>
                          <a:cs typeface="等线" panose="02010600030101010101" charset="-122"/>
                        </a:rPr>
                        <a:t>400</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a:noFill/>
                    </a:lnT>
                    <a:lnB>
                      <a:noFill/>
                    </a:lnB>
                  </a:tcPr>
                </a:tc>
                <a:tc>
                  <a:txBody>
                    <a:bodyPr/>
                    <a:lstStyle/>
                    <a:p>
                      <a:pPr algn="l" rtl="0" eaLnBrk="0">
                        <a:lnSpc>
                          <a:spcPct val="100000"/>
                        </a:lnSpc>
                      </a:pPr>
                      <a:endParaRPr sz="100" dirty="0">
                        <a:latin typeface="Arial" panose="020B0604020202020204"/>
                        <a:ea typeface="Arial" panose="020B0604020202020204"/>
                        <a:cs typeface="Arial" panose="020B0604020202020204"/>
                      </a:endParaRPr>
                    </a:p>
                    <a:p>
                      <a:pPr marL="130175" algn="l" rtl="0" eaLnBrk="0">
                        <a:lnSpc>
                          <a:spcPts val="1815"/>
                        </a:lnSpc>
                        <a:spcBef>
                          <a:spcPts val="0"/>
                        </a:spcBef>
                      </a:pPr>
                      <a:r>
                        <a:rPr sz="750" kern="0" spc="-60" dirty="0">
                          <a:solidFill>
                            <a:srgbClr val="000000">
                              <a:alpha val="100000"/>
                            </a:srgbClr>
                          </a:solidFill>
                          <a:latin typeface="等线" panose="02010600030101010101" charset="-122"/>
                          <a:ea typeface="等线" panose="02010600030101010101" charset="-122"/>
                          <a:cs typeface="等线" panose="02010600030101010101" charset="-122"/>
                        </a:rPr>
                        <a:t>130</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079">
                <a:tc>
                  <a:txBody>
                    <a:bodyPr/>
                    <a:lstStyle/>
                    <a:p>
                      <a:pPr algn="l" rtl="0" eaLnBrk="0">
                        <a:lnSpc>
                          <a:spcPct val="103000"/>
                        </a:lnSpc>
                      </a:pPr>
                      <a:endParaRPr sz="100" dirty="0">
                        <a:latin typeface="Arial" panose="020B0604020202020204"/>
                        <a:ea typeface="Arial" panose="020B0604020202020204"/>
                        <a:cs typeface="Arial" panose="020B0604020202020204"/>
                      </a:endParaRPr>
                    </a:p>
                    <a:p>
                      <a:pPr marL="50165" algn="l" rtl="0" eaLnBrk="0">
                        <a:lnSpc>
                          <a:spcPts val="1845"/>
                        </a:lnSpc>
                        <a:spcBef>
                          <a:spcPts val="0"/>
                        </a:spcBef>
                      </a:pPr>
                      <a:r>
                        <a:rPr sz="750" kern="0" spc="-40" dirty="0">
                          <a:solidFill>
                            <a:srgbClr val="000000">
                              <a:alpha val="100000"/>
                            </a:srgbClr>
                          </a:solidFill>
                          <a:latin typeface="等线" panose="02010600030101010101" charset="-122"/>
                          <a:ea typeface="等线" panose="02010600030101010101" charset="-122"/>
                          <a:cs typeface="等线" panose="02010600030101010101" charset="-122"/>
                        </a:rPr>
                        <a:t>3.2</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3000"/>
                        </a:lnSpc>
                      </a:pPr>
                      <a:endParaRPr sz="100" dirty="0">
                        <a:latin typeface="Arial" panose="020B0604020202020204"/>
                        <a:ea typeface="Arial" panose="020B0604020202020204"/>
                        <a:cs typeface="Arial" panose="020B0604020202020204"/>
                      </a:endParaRPr>
                    </a:p>
                    <a:p>
                      <a:pPr marL="76835" algn="l" rtl="0" eaLnBrk="0">
                        <a:lnSpc>
                          <a:spcPts val="1845"/>
                        </a:lnSpc>
                        <a:spcBef>
                          <a:spcPts val="0"/>
                        </a:spcBef>
                      </a:pPr>
                      <a:r>
                        <a:rPr sz="750" kern="0" spc="-30" dirty="0">
                          <a:solidFill>
                            <a:srgbClr val="000000">
                              <a:alpha val="100000"/>
                            </a:srgbClr>
                          </a:solidFill>
                          <a:latin typeface="等线" panose="02010600030101010101" charset="-122"/>
                          <a:ea typeface="等线" panose="02010600030101010101" charset="-122"/>
                          <a:cs typeface="等线" panose="02010600030101010101" charset="-122"/>
                        </a:rPr>
                        <a:t>4.6</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3000"/>
                        </a:lnSpc>
                      </a:pPr>
                      <a:endParaRPr sz="100" dirty="0">
                        <a:latin typeface="Arial" panose="020B0604020202020204"/>
                        <a:ea typeface="Arial" panose="020B0604020202020204"/>
                        <a:cs typeface="Arial" panose="020B0604020202020204"/>
                      </a:endParaRPr>
                    </a:p>
                    <a:p>
                      <a:pPr marL="57150" algn="l" rtl="0" eaLnBrk="0">
                        <a:lnSpc>
                          <a:spcPts val="1845"/>
                        </a:lnSpc>
                        <a:spcBef>
                          <a:spcPts val="0"/>
                        </a:spcBef>
                      </a:pPr>
                      <a:r>
                        <a:rPr sz="750" kern="0" spc="-30" dirty="0">
                          <a:solidFill>
                            <a:srgbClr val="000000">
                              <a:alpha val="100000"/>
                            </a:srgbClr>
                          </a:solidFill>
                          <a:latin typeface="等线" panose="02010600030101010101" charset="-122"/>
                          <a:ea typeface="等线" panose="02010600030101010101" charset="-122"/>
                          <a:cs typeface="等线" panose="02010600030101010101" charset="-122"/>
                        </a:rPr>
                        <a:t>0.18</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3000"/>
                        </a:lnSpc>
                      </a:pPr>
                      <a:endParaRPr sz="100" dirty="0">
                        <a:latin typeface="Arial" panose="020B0604020202020204"/>
                        <a:ea typeface="Arial" panose="020B0604020202020204"/>
                        <a:cs typeface="Arial" panose="020B0604020202020204"/>
                      </a:endParaRPr>
                    </a:p>
                    <a:p>
                      <a:pPr marL="82550" algn="l" rtl="0" eaLnBrk="0">
                        <a:lnSpc>
                          <a:spcPts val="1845"/>
                        </a:lnSpc>
                        <a:spcBef>
                          <a:spcPts val="0"/>
                        </a:spcBef>
                      </a:pPr>
                      <a:r>
                        <a:rPr sz="750" kern="0" spc="-30" dirty="0">
                          <a:solidFill>
                            <a:srgbClr val="000000">
                              <a:alpha val="100000"/>
                            </a:srgbClr>
                          </a:solidFill>
                          <a:latin typeface="等线" panose="02010600030101010101" charset="-122"/>
                          <a:ea typeface="等线" panose="02010600030101010101" charset="-122"/>
                          <a:cs typeface="等线" panose="02010600030101010101" charset="-122"/>
                        </a:rPr>
                        <a:t>0.32</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a:noFill/>
                    </a:lnT>
                    <a:lnB>
                      <a:noFill/>
                    </a:lnB>
                  </a:tcPr>
                </a:tc>
                <a:tc>
                  <a:txBody>
                    <a:bodyPr/>
                    <a:lstStyle/>
                    <a:p>
                      <a:pPr algn="l" rtl="0" eaLnBrk="0">
                        <a:lnSpc>
                          <a:spcPct val="103000"/>
                        </a:lnSpc>
                      </a:pPr>
                      <a:endParaRPr sz="100" dirty="0">
                        <a:latin typeface="Arial" panose="020B0604020202020204"/>
                        <a:ea typeface="Arial" panose="020B0604020202020204"/>
                        <a:cs typeface="Arial" panose="020B0604020202020204"/>
                      </a:endParaRPr>
                    </a:p>
                    <a:p>
                      <a:pPr marL="99695" algn="l" rtl="0" eaLnBrk="0">
                        <a:lnSpc>
                          <a:spcPts val="1845"/>
                        </a:lnSpc>
                        <a:spcBef>
                          <a:spcPts val="0"/>
                        </a:spcBef>
                      </a:pPr>
                      <a:r>
                        <a:rPr sz="750" kern="0" spc="-40" dirty="0">
                          <a:solidFill>
                            <a:srgbClr val="000000">
                              <a:alpha val="100000"/>
                            </a:srgbClr>
                          </a:solidFill>
                          <a:latin typeface="等线" panose="02010600030101010101" charset="-122"/>
                          <a:ea typeface="等线" panose="02010600030101010101" charset="-122"/>
                          <a:cs typeface="等线" panose="02010600030101010101" charset="-122"/>
                        </a:rPr>
                        <a:t>340</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a:noFill/>
                    </a:lnT>
                    <a:lnB>
                      <a:noFill/>
                    </a:lnB>
                  </a:tcPr>
                </a:tc>
                <a:tc>
                  <a:txBody>
                    <a:bodyPr/>
                    <a:lstStyle/>
                    <a:p>
                      <a:pPr algn="l" rtl="0" eaLnBrk="0">
                        <a:lnSpc>
                          <a:spcPct val="103000"/>
                        </a:lnSpc>
                      </a:pPr>
                      <a:endParaRPr sz="100" dirty="0">
                        <a:latin typeface="Arial" panose="020B0604020202020204"/>
                        <a:ea typeface="Arial" panose="020B0604020202020204"/>
                        <a:cs typeface="Arial" panose="020B0604020202020204"/>
                      </a:endParaRPr>
                    </a:p>
                    <a:p>
                      <a:pPr marL="130175" algn="l" rtl="0" eaLnBrk="0">
                        <a:lnSpc>
                          <a:spcPts val="1845"/>
                        </a:lnSpc>
                        <a:spcBef>
                          <a:spcPts val="0"/>
                        </a:spcBef>
                      </a:pPr>
                      <a:r>
                        <a:rPr sz="750" kern="0" spc="-60" dirty="0">
                          <a:solidFill>
                            <a:srgbClr val="000000">
                              <a:alpha val="100000"/>
                            </a:srgbClr>
                          </a:solidFill>
                          <a:latin typeface="等线" panose="02010600030101010101" charset="-122"/>
                          <a:ea typeface="等线" panose="02010600030101010101" charset="-122"/>
                          <a:cs typeface="等线" panose="02010600030101010101" charset="-122"/>
                        </a:rPr>
                        <a:t>150</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218" name="table 218"/>
          <p:cNvGraphicFramePr>
            <a:graphicFrameLocks noGrp="1"/>
          </p:cNvGraphicFramePr>
          <p:nvPr/>
        </p:nvGraphicFramePr>
        <p:xfrm>
          <a:off x="8271726" y="1496212"/>
          <a:ext cx="1705609" cy="1539875"/>
        </p:xfrm>
        <a:graphic>
          <a:graphicData uri="http://schemas.openxmlformats.org/drawingml/2006/table">
            <a:tbl>
              <a:tblPr/>
              <a:tblGrid>
                <a:gridCol w="1705609"/>
              </a:tblGrid>
              <a:tr h="151130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28575" cap="flat" cmpd="sng" algn="ctr">
                      <a:solidFill>
                        <a:srgbClr val="A6A6A6"/>
                      </a:solidFill>
                      <a:prstDash val="solid"/>
                      <a:round/>
                      <a:headEnd type="none" w="med" len="med"/>
                      <a:tailEnd type="none" w="med" len="med"/>
                    </a:lnL>
                    <a:lnR w="28575" cap="flat" cmpd="sng" algn="ctr">
                      <a:solidFill>
                        <a:srgbClr val="A6A6A6"/>
                      </a:solidFill>
                      <a:prstDash val="solid"/>
                      <a:round/>
                      <a:headEnd type="none" w="med" len="med"/>
                      <a:tailEnd type="none" w="med" len="med"/>
                    </a:lnR>
                    <a:lnT w="28575" cap="flat" cmpd="sng" algn="ctr">
                      <a:solidFill>
                        <a:srgbClr val="A6A6A6"/>
                      </a:solidFill>
                      <a:prstDash val="solid"/>
                      <a:round/>
                      <a:headEnd type="none" w="med" len="med"/>
                      <a:tailEnd type="none" w="med" len="med"/>
                    </a:lnT>
                    <a:lnB w="28575" cap="flat" cmpd="sng" algn="ctr">
                      <a:solidFill>
                        <a:srgbClr val="A6A6A6"/>
                      </a:solidFill>
                      <a:prstDash val="solid"/>
                      <a:round/>
                      <a:headEnd type="none" w="med" len="med"/>
                      <a:tailEnd type="none" w="med" len="med"/>
                    </a:lnB>
                    <a:solidFill>
                      <a:srgbClr val="9A9A9A"/>
                    </a:solidFill>
                  </a:tcPr>
                </a:tc>
              </a:tr>
            </a:tbl>
          </a:graphicData>
        </a:graphic>
      </p:graphicFrame>
      <p:graphicFrame>
        <p:nvGraphicFramePr>
          <p:cNvPr id="220" name="table 220"/>
          <p:cNvGraphicFramePr>
            <a:graphicFrameLocks noGrp="1"/>
          </p:cNvGraphicFramePr>
          <p:nvPr/>
        </p:nvGraphicFramePr>
        <p:xfrm>
          <a:off x="10109200" y="1496212"/>
          <a:ext cx="1539240" cy="1539875"/>
        </p:xfrm>
        <a:graphic>
          <a:graphicData uri="http://schemas.openxmlformats.org/drawingml/2006/table">
            <a:tbl>
              <a:tblPr/>
              <a:tblGrid>
                <a:gridCol w="1539240"/>
              </a:tblGrid>
              <a:tr h="151130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28575" cap="flat" cmpd="sng" algn="ctr">
                      <a:solidFill>
                        <a:srgbClr val="A6A6A6"/>
                      </a:solidFill>
                      <a:prstDash val="solid"/>
                      <a:round/>
                      <a:headEnd type="none" w="med" len="med"/>
                      <a:tailEnd type="none" w="med" len="med"/>
                    </a:lnL>
                    <a:lnR w="28575" cap="flat" cmpd="sng" algn="ctr">
                      <a:solidFill>
                        <a:srgbClr val="A6A6A6"/>
                      </a:solidFill>
                      <a:prstDash val="solid"/>
                      <a:round/>
                      <a:headEnd type="none" w="med" len="med"/>
                      <a:tailEnd type="none" w="med" len="med"/>
                    </a:lnR>
                    <a:lnT w="28575" cap="flat" cmpd="sng" algn="ctr">
                      <a:solidFill>
                        <a:srgbClr val="A6A6A6"/>
                      </a:solidFill>
                      <a:prstDash val="solid"/>
                      <a:round/>
                      <a:headEnd type="none" w="med" len="med"/>
                      <a:tailEnd type="none" w="med" len="med"/>
                    </a:lnT>
                    <a:lnB w="28575" cap="flat" cmpd="sng" algn="ctr">
                      <a:solidFill>
                        <a:srgbClr val="A6A6A6"/>
                      </a:solidFill>
                      <a:prstDash val="solid"/>
                      <a:round/>
                      <a:headEnd type="none" w="med" len="med"/>
                      <a:tailEnd type="none" w="med" len="med"/>
                    </a:lnB>
                    <a:solidFill>
                      <a:srgbClr val="9A9A9A"/>
                    </a:solidFill>
                  </a:tcPr>
                </a:tc>
              </a:tr>
            </a:tbl>
          </a:graphicData>
        </a:graphic>
      </p:graphicFrame>
      <p:pic>
        <p:nvPicPr>
          <p:cNvPr id="222" name="picture 222"/>
          <p:cNvPicPr>
            <a:picLocks noChangeAspect="1"/>
          </p:cNvPicPr>
          <p:nvPr/>
        </p:nvPicPr>
        <p:blipFill>
          <a:blip r:embed="rId2"/>
          <a:stretch>
            <a:fillRect/>
          </a:stretch>
        </p:blipFill>
        <p:spPr>
          <a:xfrm rot="21600000">
            <a:off x="8300302" y="1524800"/>
            <a:ext cx="1605977" cy="1439989"/>
          </a:xfrm>
          <a:prstGeom prst="rect">
            <a:avLst/>
          </a:prstGeom>
        </p:spPr>
      </p:pic>
      <p:pic>
        <p:nvPicPr>
          <p:cNvPr id="224" name="picture 224"/>
          <p:cNvPicPr>
            <a:picLocks noChangeAspect="1"/>
          </p:cNvPicPr>
          <p:nvPr/>
        </p:nvPicPr>
        <p:blipFill>
          <a:blip r:embed="rId3"/>
          <a:stretch>
            <a:fillRect/>
          </a:stretch>
        </p:blipFill>
        <p:spPr>
          <a:xfrm rot="21600000">
            <a:off x="10137772" y="1524792"/>
            <a:ext cx="1439999" cy="1440000"/>
          </a:xfrm>
          <a:prstGeom prst="rect">
            <a:avLst/>
          </a:prstGeom>
        </p:spPr>
      </p:pic>
      <p:sp>
        <p:nvSpPr>
          <p:cNvPr id="226" name="rect 226"/>
          <p:cNvSpPr/>
          <p:nvPr/>
        </p:nvSpPr>
        <p:spPr>
          <a:xfrm>
            <a:off x="1132358" y="3288145"/>
            <a:ext cx="627608" cy="278453"/>
          </a:xfrm>
          <a:prstGeom prst="rect">
            <a:avLst/>
          </a:prstGeom>
          <a:solidFill>
            <a:srgbClr val="003399">
              <a:alpha val="100000"/>
            </a:srgbClr>
          </a:solidFill>
          <a:ln w="0" cap="flat">
            <a:noFill/>
            <a:prstDash val="solid"/>
            <a:miter lim="0"/>
          </a:ln>
        </p:spPr>
        <p:txBody>
          <a:bodyPr rtlCol="0"/>
          <a:lstStyle/>
          <a:p>
            <a:pPr algn="ctr"/>
            <a:endParaRPr lang="zh-CN" altLang="en-US"/>
          </a:p>
        </p:txBody>
      </p:sp>
      <p:sp>
        <p:nvSpPr>
          <p:cNvPr id="228" name="rect 228"/>
          <p:cNvSpPr/>
          <p:nvPr/>
        </p:nvSpPr>
        <p:spPr>
          <a:xfrm>
            <a:off x="2738308" y="3288145"/>
            <a:ext cx="978340" cy="278453"/>
          </a:xfrm>
          <a:prstGeom prst="rect">
            <a:avLst/>
          </a:prstGeom>
          <a:solidFill>
            <a:srgbClr val="003399">
              <a:alpha val="100000"/>
            </a:srgbClr>
          </a:solidFill>
          <a:ln w="0" cap="flat">
            <a:noFill/>
            <a:prstDash val="solid"/>
            <a:miter lim="0"/>
          </a:ln>
        </p:spPr>
        <p:txBody>
          <a:bodyPr rtlCol="0"/>
          <a:lstStyle/>
          <a:p>
            <a:pPr algn="ctr"/>
            <a:endParaRPr lang="zh-CN" altLang="en-US"/>
          </a:p>
        </p:txBody>
      </p:sp>
      <p:sp>
        <p:nvSpPr>
          <p:cNvPr id="230" name="rect 230"/>
          <p:cNvSpPr/>
          <p:nvPr/>
        </p:nvSpPr>
        <p:spPr>
          <a:xfrm>
            <a:off x="6325558" y="3288145"/>
            <a:ext cx="523012" cy="278453"/>
          </a:xfrm>
          <a:prstGeom prst="rect">
            <a:avLst/>
          </a:prstGeom>
          <a:solidFill>
            <a:srgbClr val="003399">
              <a:alpha val="100000"/>
            </a:srgbClr>
          </a:solidFill>
          <a:ln w="0" cap="flat">
            <a:noFill/>
            <a:prstDash val="solid"/>
            <a:miter lim="0"/>
          </a:ln>
        </p:spPr>
        <p:txBody>
          <a:bodyPr rtlCol="0"/>
          <a:lstStyle/>
          <a:p>
            <a:pPr algn="ctr"/>
            <a:endParaRPr lang="zh-CN" altLang="en-US"/>
          </a:p>
        </p:txBody>
      </p:sp>
      <p:sp>
        <p:nvSpPr>
          <p:cNvPr id="232" name="rect 232"/>
          <p:cNvSpPr/>
          <p:nvPr/>
        </p:nvSpPr>
        <p:spPr>
          <a:xfrm>
            <a:off x="3821257" y="3288145"/>
            <a:ext cx="886044" cy="278453"/>
          </a:xfrm>
          <a:prstGeom prst="rect">
            <a:avLst/>
          </a:prstGeom>
          <a:solidFill>
            <a:srgbClr val="003399">
              <a:alpha val="100000"/>
            </a:srgbClr>
          </a:solidFill>
          <a:ln w="0" cap="flat">
            <a:noFill/>
            <a:prstDash val="solid"/>
            <a:miter lim="0"/>
          </a:ln>
        </p:spPr>
        <p:txBody>
          <a:bodyPr rtlCol="0"/>
          <a:lstStyle/>
          <a:p>
            <a:pPr algn="ctr"/>
            <a:endParaRPr lang="zh-CN" altLang="en-US"/>
          </a:p>
        </p:txBody>
      </p:sp>
      <p:sp>
        <p:nvSpPr>
          <p:cNvPr id="234" name="rect 234"/>
          <p:cNvSpPr/>
          <p:nvPr/>
        </p:nvSpPr>
        <p:spPr>
          <a:xfrm>
            <a:off x="1864569" y="3288145"/>
            <a:ext cx="769135" cy="278453"/>
          </a:xfrm>
          <a:prstGeom prst="rect">
            <a:avLst/>
          </a:prstGeom>
          <a:solidFill>
            <a:srgbClr val="003399">
              <a:alpha val="100000"/>
            </a:srgbClr>
          </a:solidFill>
          <a:ln w="0" cap="flat">
            <a:noFill/>
            <a:prstDash val="solid"/>
            <a:miter lim="0"/>
          </a:ln>
        </p:spPr>
        <p:txBody>
          <a:bodyPr rtlCol="0"/>
          <a:lstStyle/>
          <a:p>
            <a:pPr algn="ctr"/>
            <a:endParaRPr lang="zh-CN" altLang="en-US"/>
          </a:p>
        </p:txBody>
      </p:sp>
      <p:sp>
        <p:nvSpPr>
          <p:cNvPr id="236" name="rect 236"/>
          <p:cNvSpPr/>
          <p:nvPr/>
        </p:nvSpPr>
        <p:spPr>
          <a:xfrm>
            <a:off x="4811898" y="3288145"/>
            <a:ext cx="473787" cy="278453"/>
          </a:xfrm>
          <a:prstGeom prst="rect">
            <a:avLst/>
          </a:prstGeom>
          <a:solidFill>
            <a:srgbClr val="003399">
              <a:alpha val="100000"/>
            </a:srgbClr>
          </a:solidFill>
          <a:ln w="0" cap="flat">
            <a:noFill/>
            <a:prstDash val="solid"/>
            <a:miter lim="0"/>
          </a:ln>
        </p:spPr>
        <p:txBody>
          <a:bodyPr rtlCol="0"/>
          <a:lstStyle/>
          <a:p>
            <a:pPr algn="ctr"/>
            <a:endParaRPr lang="zh-CN" altLang="en-US"/>
          </a:p>
        </p:txBody>
      </p:sp>
      <p:sp>
        <p:nvSpPr>
          <p:cNvPr id="238" name="rect 238"/>
          <p:cNvSpPr/>
          <p:nvPr/>
        </p:nvSpPr>
        <p:spPr>
          <a:xfrm>
            <a:off x="5390288" y="3288145"/>
            <a:ext cx="830666" cy="278453"/>
          </a:xfrm>
          <a:prstGeom prst="rect">
            <a:avLst/>
          </a:prstGeom>
          <a:solidFill>
            <a:srgbClr val="003399">
              <a:alpha val="100000"/>
            </a:srgbClr>
          </a:solidFill>
          <a:ln w="0" cap="flat">
            <a:noFill/>
            <a:prstDash val="solid"/>
            <a:miter lim="0"/>
          </a:ln>
        </p:spPr>
        <p:txBody>
          <a:bodyPr rtlCol="0"/>
          <a:lstStyle/>
          <a:p>
            <a:pPr algn="ctr"/>
            <a:endParaRPr lang="zh-CN" altLang="en-US"/>
          </a:p>
        </p:txBody>
      </p:sp>
      <p:sp>
        <p:nvSpPr>
          <p:cNvPr id="240" name="rect 240"/>
          <p:cNvSpPr/>
          <p:nvPr/>
        </p:nvSpPr>
        <p:spPr>
          <a:xfrm>
            <a:off x="6953172" y="3288145"/>
            <a:ext cx="849126" cy="278453"/>
          </a:xfrm>
          <a:prstGeom prst="rect">
            <a:avLst/>
          </a:prstGeom>
          <a:solidFill>
            <a:srgbClr val="003399">
              <a:alpha val="100000"/>
            </a:srgbClr>
          </a:solidFill>
          <a:ln w="0" cap="flat">
            <a:noFill/>
            <a:prstDash val="solid"/>
            <a:miter lim="0"/>
          </a:ln>
        </p:spPr>
        <p:txBody>
          <a:bodyPr rtlCol="0"/>
          <a:lstStyle/>
          <a:p>
            <a:pPr algn="ctr"/>
            <a:endParaRPr lang="zh-CN" altLang="en-US"/>
          </a:p>
        </p:txBody>
      </p:sp>
      <p:sp>
        <p:nvSpPr>
          <p:cNvPr id="242" name="textbox 242"/>
          <p:cNvSpPr/>
          <p:nvPr/>
        </p:nvSpPr>
        <p:spPr>
          <a:xfrm>
            <a:off x="1119658" y="3275445"/>
            <a:ext cx="6695440" cy="320040"/>
          </a:xfrm>
          <a:prstGeom prst="rect">
            <a:avLst/>
          </a:prstGeom>
          <a:noFill/>
          <a:ln w="0" cap="flat">
            <a:noFill/>
            <a:prstDash val="solid"/>
            <a:miter lim="0"/>
          </a:ln>
        </p:spPr>
        <p:txBody>
          <a:bodyPr vert="horz" wrap="square" lIns="0" tIns="0" rIns="0" bIns="0"/>
          <a:lstStyle/>
          <a:p>
            <a:pPr algn="l" rtl="0" eaLnBrk="0">
              <a:lnSpc>
                <a:spcPct val="104000"/>
              </a:lnSpc>
            </a:pPr>
            <a:endParaRPr sz="400" dirty="0">
              <a:latin typeface="Arial" panose="020B0604020202020204"/>
              <a:ea typeface="Arial" panose="020B0604020202020204"/>
              <a:cs typeface="Arial" panose="020B0604020202020204"/>
            </a:endParaRPr>
          </a:p>
          <a:p>
            <a:pPr marL="12700" algn="l" rtl="0" eaLnBrk="0">
              <a:lnSpc>
                <a:spcPct val="83000"/>
              </a:lnSpc>
              <a:spcBef>
                <a:spcPts val="5"/>
              </a:spcBef>
              <a:tabLst>
                <a:tab pos="140970" algn="l"/>
                <a:tab pos="6676390" algn="l"/>
              </a:tabLst>
            </a:pPr>
            <a:r>
              <a:rPr sz="750" b="1" kern="0" spc="-20" dirty="0">
                <a:solidFill>
                  <a:srgbClr val="FFFFFF">
                    <a:alpha val="100000"/>
                  </a:srgbClr>
                </a:solidFill>
                <a:latin typeface="等线" panose="02010600030101010101" charset="-122"/>
                <a:ea typeface="等线" panose="02010600030101010101" charset="-122"/>
                <a:cs typeface="等线" panose="02010600030101010101" charset="-122"/>
              </a:rPr>
              <a:t>Outer diameter Exposed amount Thickness Thickness tolerance Particle size Binder Concentration Number of slots</a:t>
            </a:r>
            <a:endParaRPr sz="1500" dirty="0">
              <a:latin typeface="等线" panose="02010600030101010101" charset="-122"/>
              <a:ea typeface="等线" panose="02010600030101010101" charset="-122"/>
              <a:cs typeface="等线" panose="02010600030101010101" charset="-122"/>
            </a:endParaRPr>
          </a:p>
        </p:txBody>
      </p:sp>
      <p:pic>
        <p:nvPicPr>
          <p:cNvPr id="244" name="picture 244"/>
          <p:cNvPicPr>
            <a:picLocks noChangeAspect="1"/>
          </p:cNvPicPr>
          <p:nvPr/>
        </p:nvPicPr>
        <p:blipFill>
          <a:blip r:embed="rId4"/>
          <a:stretch>
            <a:fillRect/>
          </a:stretch>
        </p:blipFill>
        <p:spPr>
          <a:xfrm rot="21600000">
            <a:off x="7793212" y="3288145"/>
            <a:ext cx="6350" cy="278453"/>
          </a:xfrm>
          <a:prstGeom prst="rect">
            <a:avLst/>
          </a:prstGeom>
        </p:spPr>
      </p:pic>
      <p:sp>
        <p:nvSpPr>
          <p:cNvPr id="246" name="textbox 246"/>
          <p:cNvSpPr/>
          <p:nvPr/>
        </p:nvSpPr>
        <p:spPr>
          <a:xfrm>
            <a:off x="293686" y="166685"/>
            <a:ext cx="2894964" cy="614680"/>
          </a:xfrm>
          <a:prstGeom prst="rect">
            <a:avLst/>
          </a:prstGeom>
          <a:noFill/>
          <a:ln w="0" cap="flat">
            <a:noFill/>
            <a:prstDash val="solid"/>
            <a:miter lim="0"/>
          </a:ln>
        </p:spPr>
        <p:txBody>
          <a:bodyPr vert="horz" wrap="square" lIns="0" tIns="0" rIns="0" bIns="0"/>
          <a:lstStyle/>
          <a:p>
            <a:pPr algn="l" rtl="0" eaLnBrk="0">
              <a:lnSpc>
                <a:spcPct val="111000"/>
              </a:lnSpc>
            </a:pPr>
            <a:endParaRPr sz="600" dirty="0">
              <a:latin typeface="Arial" panose="020B0604020202020204"/>
              <a:ea typeface="Arial" panose="020B0604020202020204"/>
              <a:cs typeface="Arial" panose="020B0604020202020204"/>
            </a:endParaRPr>
          </a:p>
          <a:p>
            <a:pPr marL="742950" algn="l" rtl="0" eaLnBrk="0">
              <a:lnSpc>
                <a:spcPct val="85000"/>
              </a:lnSpc>
              <a:spcBef>
                <a:spcPts val="0"/>
              </a:spcBef>
              <a:tabLst>
                <a:tab pos="969010" algn="l"/>
              </a:tabLst>
            </a:pPr>
            <a:r>
              <a:rPr sz="1600" b="1" kern="0" spc="-40" dirty="0">
                <a:solidFill>
                  <a:srgbClr val="000000">
                    <a:alpha val="100000"/>
                  </a:srgbClr>
                </a:solidFill>
                <a:latin typeface="Segoe UI Light" panose="020B0502040204020203"/>
                <a:ea typeface="Segoe UI Light" panose="020B0502040204020203"/>
                <a:cs typeface="Segoe UI Light" panose="020B0502040204020203"/>
              </a:rPr>
              <a:t>2.</a:t>
            </a:r>
            <a:r>
              <a:rPr sz="1600" b="1" kern="0" spc="-4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product presentation</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30" name="group 30"/>
          <p:cNvGrpSpPr/>
          <p:nvPr/>
        </p:nvGrpSpPr>
        <p:grpSpPr>
          <a:xfrm rot="21600000">
            <a:off x="306386" y="179385"/>
            <a:ext cx="730252" cy="564311"/>
            <a:chOff x="0" y="0"/>
            <a:chExt cx="730252" cy="564311"/>
          </a:xfrm>
        </p:grpSpPr>
        <p:sp>
          <p:nvSpPr>
            <p:cNvPr id="248" name="path 248"/>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250" name="path 250"/>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sp>
        <p:nvSpPr>
          <p:cNvPr id="252" name="textbox 252"/>
          <p:cNvSpPr/>
          <p:nvPr/>
        </p:nvSpPr>
        <p:spPr>
          <a:xfrm>
            <a:off x="1345533" y="3614642"/>
            <a:ext cx="6315075" cy="26035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1845"/>
              </a:lnSpc>
            </a:pPr>
            <a:r>
              <a:rPr sz="750" kern="0" spc="-30" dirty="0">
                <a:solidFill>
                  <a:srgbClr val="000000">
                    <a:alpha val="100000"/>
                  </a:srgbClr>
                </a:solidFill>
                <a:latin typeface="等线" panose="02010600030101010101" charset="-122"/>
                <a:ea typeface="等线" panose="02010600030101010101" charset="-122"/>
                <a:cs typeface="等线" panose="02010600030101010101" charset="-122"/>
              </a:rPr>
              <a:t>56 2.0 3.4 0.06 0.20 A ±0.005 1200 S Sharp type 30 S16 16</a:t>
            </a:r>
            <a:endParaRPr sz="1500" dirty="0">
              <a:latin typeface="等线" panose="02010600030101010101" charset="-122"/>
              <a:ea typeface="等线" panose="02010600030101010101" charset="-122"/>
              <a:cs typeface="等线" panose="02010600030101010101" charset="-122"/>
            </a:endParaRPr>
          </a:p>
        </p:txBody>
      </p:sp>
      <p:sp>
        <p:nvSpPr>
          <p:cNvPr id="254" name="textbox 254"/>
          <p:cNvSpPr/>
          <p:nvPr/>
        </p:nvSpPr>
        <p:spPr>
          <a:xfrm>
            <a:off x="1345533" y="3867193"/>
            <a:ext cx="6315075" cy="26035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1845"/>
              </a:lnSpc>
            </a:pPr>
            <a:r>
              <a:rPr sz="750" kern="0" spc="-30" dirty="0">
                <a:solidFill>
                  <a:srgbClr val="000000">
                    <a:alpha val="100000"/>
                  </a:srgbClr>
                </a:solidFill>
                <a:latin typeface="等线" panose="02010600030101010101" charset="-122"/>
                <a:ea typeface="等线" panose="02010600030101010101" charset="-122"/>
                <a:cs typeface="等线" panose="02010600030101010101" charset="-122"/>
              </a:rPr>
              <a:t>58 2.2 3.6 0.08 0.22 B ±0.010 1000 N Universal Type 50 S32 32</a:t>
            </a:r>
            <a:endParaRPr sz="1500" dirty="0">
              <a:latin typeface="等线" panose="02010600030101010101" charset="-122"/>
              <a:ea typeface="等线" panose="02010600030101010101" charset="-122"/>
              <a:cs typeface="等线" panose="02010600030101010101" charset="-122"/>
            </a:endParaRPr>
          </a:p>
        </p:txBody>
      </p:sp>
      <p:pic>
        <p:nvPicPr>
          <p:cNvPr id="256" name="picture 256"/>
          <p:cNvPicPr>
            <a:picLocks noChangeAspect="1"/>
          </p:cNvPicPr>
          <p:nvPr/>
        </p:nvPicPr>
        <p:blipFill>
          <a:blip r:embed="rId5"/>
          <a:stretch>
            <a:fillRect/>
          </a:stretch>
        </p:blipFill>
        <p:spPr>
          <a:xfrm rot="21600000">
            <a:off x="0" y="6749884"/>
            <a:ext cx="12192000" cy="108115"/>
          </a:xfrm>
          <a:prstGeom prst="rect">
            <a:avLst/>
          </a:prstGeom>
        </p:spPr>
      </p:pic>
      <p:pic>
        <p:nvPicPr>
          <p:cNvPr id="258" name="picture 258" descr="C:/Users/Administrator/Desktop/101010.png101010"/>
          <p:cNvPicPr>
            <a:picLocks noChangeAspect="1"/>
          </p:cNvPicPr>
          <p:nvPr/>
        </p:nvPicPr>
        <p:blipFill>
          <a:blip r:embed="rId6"/>
          <a:srcRect l="-6287" t="-7360" r="-48416" b="-2748"/>
          <a:stretch>
            <a:fillRect/>
          </a:stretch>
        </p:blipFill>
        <p:spPr>
          <a:xfrm rot="21600000">
            <a:off x="9351645" y="30480"/>
            <a:ext cx="3576955" cy="712470"/>
          </a:xfrm>
          <a:prstGeom prst="rect">
            <a:avLst/>
          </a:prstGeom>
        </p:spPr>
      </p:pic>
      <p:sp>
        <p:nvSpPr>
          <p:cNvPr id="260" name="textbox 260"/>
          <p:cNvSpPr/>
          <p:nvPr/>
        </p:nvSpPr>
        <p:spPr>
          <a:xfrm>
            <a:off x="1962255" y="5379524"/>
            <a:ext cx="4874895" cy="182245"/>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1230"/>
              </a:lnSpc>
            </a:pPr>
            <a:r>
              <a:rPr sz="500" kern="0" spc="-10" dirty="0">
                <a:solidFill>
                  <a:srgbClr val="000000">
                    <a:alpha val="100000"/>
                  </a:srgbClr>
                </a:solidFill>
                <a:latin typeface="等线" panose="02010600030101010101" charset="-122"/>
                <a:ea typeface="等线" panose="02010600030101010101" charset="-122"/>
                <a:cs typeface="等线" panose="02010600030101010101" charset="-122"/>
              </a:rPr>
              <a:t>0/+0.2 (mm) (mm) Mesh size Volume concentration</a:t>
            </a:r>
            <a:endParaRPr sz="1000" dirty="0">
              <a:latin typeface="等线" panose="02010600030101010101" charset="-122"/>
              <a:ea typeface="等线" panose="02010600030101010101" charset="-122"/>
              <a:cs typeface="等线" panose="02010600030101010101" charset="-122"/>
            </a:endParaRPr>
          </a:p>
        </p:txBody>
      </p:sp>
      <p:grpSp>
        <p:nvGrpSpPr>
          <p:cNvPr id="32" name="group 32"/>
          <p:cNvGrpSpPr/>
          <p:nvPr/>
        </p:nvGrpSpPr>
        <p:grpSpPr>
          <a:xfrm rot="21600000">
            <a:off x="1104677" y="959534"/>
            <a:ext cx="1565593" cy="412651"/>
            <a:chOff x="0" y="0"/>
            <a:chExt cx="1565593" cy="412651"/>
          </a:xfrm>
        </p:grpSpPr>
        <p:pic>
          <p:nvPicPr>
            <p:cNvPr id="262" name="picture 262"/>
            <p:cNvPicPr>
              <a:picLocks noChangeAspect="1"/>
            </p:cNvPicPr>
            <p:nvPr/>
          </p:nvPicPr>
          <p:blipFill>
            <a:blip r:embed="rId7"/>
            <a:stretch>
              <a:fillRect/>
            </a:stretch>
          </p:blipFill>
          <p:spPr>
            <a:xfrm rot="21600000">
              <a:off x="0" y="0"/>
              <a:ext cx="1565593" cy="412651"/>
            </a:xfrm>
            <a:prstGeom prst="rect">
              <a:avLst/>
            </a:prstGeom>
          </p:spPr>
        </p:pic>
        <p:sp>
          <p:nvSpPr>
            <p:cNvPr id="264" name="textbox 264"/>
            <p:cNvSpPr/>
            <p:nvPr/>
          </p:nvSpPr>
          <p:spPr>
            <a:xfrm>
              <a:off x="-12700" y="-12700"/>
              <a:ext cx="1591310" cy="441959"/>
            </a:xfrm>
            <a:prstGeom prst="rect">
              <a:avLst/>
            </a:prstGeom>
            <a:noFill/>
            <a:ln w="0" cap="flat">
              <a:noFill/>
              <a:prstDash val="solid"/>
              <a:miter lim="0"/>
            </a:ln>
          </p:spPr>
          <p:txBody>
            <a:bodyPr vert="horz" wrap="square" lIns="0" tIns="0" rIns="0" bIns="0"/>
            <a:lstStyle/>
            <a:p>
              <a:pPr algn="l" rtl="0" eaLnBrk="0">
                <a:lnSpc>
                  <a:spcPct val="103000"/>
                </a:lnSpc>
              </a:pPr>
              <a:endParaRPr sz="600" dirty="0">
                <a:latin typeface="Arial" panose="020B0604020202020204"/>
                <a:ea typeface="Arial" panose="020B0604020202020204"/>
                <a:cs typeface="Arial" panose="020B0604020202020204"/>
              </a:endParaRPr>
            </a:p>
            <a:p>
              <a:pPr marL="218440" algn="l" rtl="0" eaLnBrk="0">
                <a:lnSpc>
                  <a:spcPct val="84000"/>
                </a:lnSpc>
                <a:spcBef>
                  <a:spcPts val="0"/>
                </a:spcBef>
              </a:pPr>
              <a:r>
                <a:rPr sz="850" b="1" kern="0" spc="-80" dirty="0">
                  <a:solidFill>
                    <a:srgbClr val="FFFFFF">
                      <a:alpha val="100000"/>
                    </a:srgbClr>
                  </a:solidFill>
                  <a:latin typeface="Segoe UI Light" panose="020B0502040204020203"/>
                  <a:ea typeface="Segoe UI Light" panose="020B0502040204020203"/>
                  <a:cs typeface="Segoe UI Light" panose="020B0502040204020203"/>
                </a:rPr>
                <a:t>HS25 series:</a:t>
              </a:r>
              <a:endParaRPr sz="1700" dirty="0">
                <a:latin typeface="微软雅黑 Light" panose="020B0502040204020203" charset="-122"/>
                <a:ea typeface="微软雅黑 Light" panose="020B0502040204020203" charset="-122"/>
                <a:cs typeface="微软雅黑 Light" panose="020B0502040204020203" charset="-122"/>
              </a:endParaRPr>
            </a:p>
          </p:txBody>
        </p:sp>
      </p:grpSp>
      <p:pic>
        <p:nvPicPr>
          <p:cNvPr id="266" name="picture 266"/>
          <p:cNvPicPr>
            <a:picLocks noChangeAspect="1"/>
          </p:cNvPicPr>
          <p:nvPr/>
        </p:nvPicPr>
        <p:blipFill>
          <a:blip r:embed="rId8"/>
          <a:stretch>
            <a:fillRect/>
          </a:stretch>
        </p:blipFill>
        <p:spPr>
          <a:xfrm rot="21600000">
            <a:off x="1132358" y="3560130"/>
            <a:ext cx="5716211" cy="58281"/>
          </a:xfrm>
          <a:prstGeom prst="rect">
            <a:avLst/>
          </a:prstGeom>
        </p:spPr>
      </p:pic>
      <p:pic>
        <p:nvPicPr>
          <p:cNvPr id="268" name="picture 268"/>
          <p:cNvPicPr>
            <a:picLocks noChangeAspect="1"/>
          </p:cNvPicPr>
          <p:nvPr/>
        </p:nvPicPr>
        <p:blipFill>
          <a:blip r:embed="rId9"/>
          <a:stretch>
            <a:fillRect/>
          </a:stretch>
        </p:blipFill>
        <p:spPr>
          <a:xfrm rot="21600000">
            <a:off x="1126199" y="3858011"/>
            <a:ext cx="6676099" cy="12951"/>
          </a:xfrm>
          <a:prstGeom prst="rect">
            <a:avLst/>
          </a:prstGeom>
        </p:spPr>
      </p:pic>
      <p:pic>
        <p:nvPicPr>
          <p:cNvPr id="270" name="picture 270"/>
          <p:cNvPicPr>
            <a:picLocks noChangeAspect="1"/>
          </p:cNvPicPr>
          <p:nvPr/>
        </p:nvPicPr>
        <p:blipFill>
          <a:blip r:embed="rId9"/>
          <a:stretch>
            <a:fillRect/>
          </a:stretch>
        </p:blipFill>
        <p:spPr>
          <a:xfrm rot="21600000">
            <a:off x="1126199" y="4110555"/>
            <a:ext cx="6676099" cy="12951"/>
          </a:xfrm>
          <a:prstGeom prst="rect">
            <a:avLst/>
          </a:prstGeom>
        </p:spPr>
      </p:pic>
      <p:sp>
        <p:nvSpPr>
          <p:cNvPr id="272" name="path 272"/>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pic>
        <p:nvPicPr>
          <p:cNvPr id="274" name="picture 274"/>
          <p:cNvPicPr>
            <a:picLocks noChangeAspect="1"/>
          </p:cNvPicPr>
          <p:nvPr/>
        </p:nvPicPr>
        <p:blipFill>
          <a:blip r:embed="rId10"/>
          <a:stretch>
            <a:fillRect/>
          </a:stretch>
        </p:blipFill>
        <p:spPr>
          <a:xfrm rot="21600000">
            <a:off x="3205942" y="3611929"/>
            <a:ext cx="12312" cy="1774339"/>
          </a:xfrm>
          <a:prstGeom prst="rect">
            <a:avLst/>
          </a:prstGeom>
        </p:spPr>
      </p:pic>
      <p:pic>
        <p:nvPicPr>
          <p:cNvPr id="276" name="picture 276"/>
          <p:cNvPicPr>
            <a:picLocks noChangeAspect="1"/>
          </p:cNvPicPr>
          <p:nvPr/>
        </p:nvPicPr>
        <p:blipFill>
          <a:blip r:embed="rId11"/>
          <a:stretch>
            <a:fillRect/>
          </a:stretch>
        </p:blipFill>
        <p:spPr>
          <a:xfrm rot="21600000">
            <a:off x="2227601" y="3611929"/>
            <a:ext cx="12306" cy="177433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textbox 278"/>
          <p:cNvSpPr/>
          <p:nvPr/>
        </p:nvSpPr>
        <p:spPr>
          <a:xfrm>
            <a:off x="1063392" y="1673261"/>
            <a:ext cx="6609080" cy="1512569"/>
          </a:xfrm>
          <a:prstGeom prst="rect">
            <a:avLst/>
          </a:prstGeom>
          <a:noFill/>
          <a:ln w="0" cap="flat">
            <a:noFill/>
            <a:prstDash val="solid"/>
            <a:miter lim="0"/>
          </a:ln>
        </p:spPr>
        <p:txBody>
          <a:bodyPr vert="horz" wrap="square" lIns="0" tIns="0" rIns="0" bIns="0"/>
          <a:lstStyle/>
          <a:p>
            <a:pPr algn="l" rtl="0" eaLnBrk="0">
              <a:lnSpc>
                <a:spcPct val="82000"/>
              </a:lnSpc>
            </a:pPr>
            <a:endParaRPr sz="100" dirty="0">
              <a:latin typeface="Arial" panose="020B0604020202020204"/>
              <a:ea typeface="Arial" panose="020B0604020202020204"/>
              <a:cs typeface="Arial" panose="020B0604020202020204"/>
            </a:endParaRPr>
          </a:p>
          <a:p>
            <a:pPr marL="28575" algn="l" rtl="0" eaLnBrk="0">
              <a:lnSpc>
                <a:spcPct val="81000"/>
              </a:lnSpc>
            </a:pPr>
            <a:r>
              <a:rPr sz="900" kern="0" spc="0" dirty="0">
                <a:solidFill>
                  <a:srgbClr val="000000">
                    <a:alpha val="100000"/>
                  </a:srgbClr>
                </a:solidFill>
                <a:latin typeface="Segoe UI Light" panose="020B0502040204020203"/>
                <a:ea typeface="Segoe UI Light" panose="020B0502040204020203"/>
                <a:cs typeface="Segoe UI Light" panose="020B0502040204020203"/>
              </a:rPr>
              <a:t>The ES25 series soft knives feature a cutting speed of up to 200mm/s and a service life exceeding 7000m, making them ideal for...</a:t>
            </a:r>
            <a:endParaRPr sz="1800" dirty="0">
              <a:latin typeface="微软雅黑 Light" panose="020B0502040204020203" charset="-122"/>
              <a:ea typeface="微软雅黑 Light" panose="020B0502040204020203" charset="-122"/>
              <a:cs typeface="微软雅黑 Light" panose="020B0502040204020203" charset="-122"/>
            </a:endParaRPr>
          </a:p>
          <a:p>
            <a:pPr marL="13970" indent="-635" algn="l" rtl="0" eaLnBrk="0">
              <a:lnSpc>
                <a:spcPct val="154000"/>
              </a:lnSpc>
              <a:spcBef>
                <a:spcPts val="25"/>
              </a:spcBef>
            </a:pPr>
            <a:r>
              <a:rPr sz="900" kern="0" spc="-2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It is used in PCB substrates, EMC substrates, Chip LED substrates, and hard brittle materials such as LTCC, PZT, and TGG.</a:t>
            </a:r>
            <a:endParaRPr sz="1800" dirty="0">
              <a:latin typeface="微软雅黑 Light" panose="020B0502040204020203" charset="-122"/>
              <a:ea typeface="微软雅黑 Light" panose="020B0502040204020203" charset="-122"/>
              <a:cs typeface="微软雅黑 Light" panose="020B0502040204020203" charset="-122"/>
            </a:endParaRPr>
          </a:p>
          <a:p>
            <a:pPr algn="l" rtl="0" eaLnBrk="0">
              <a:lnSpc>
                <a:spcPct val="100000"/>
              </a:lnSpc>
            </a:pPr>
            <a:endParaRPr sz="800" dirty="0">
              <a:latin typeface="Arial" panose="020B0604020202020204"/>
              <a:ea typeface="Arial" panose="020B0604020202020204"/>
              <a:cs typeface="Arial" panose="020B0604020202020204"/>
            </a:endParaRPr>
          </a:p>
          <a:p>
            <a:pPr marL="12700" algn="l" rtl="0" eaLnBrk="0">
              <a:lnSpc>
                <a:spcPts val="2315"/>
              </a:lnSpc>
              <a:spcBef>
                <a:spcPts val="5"/>
              </a:spcBef>
            </a:pPr>
            <a:r>
              <a:rPr sz="900" b="1" kern="0" spc="-3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Spec example: E25 56 × 0.08B × 4 0 800H130S16</a:t>
            </a:r>
            <a:endParaRPr sz="1800" dirty="0">
              <a:latin typeface="Segoe UI Light" panose="020B0502040204020203"/>
              <a:ea typeface="Segoe UI Light" panose="020B0502040204020203"/>
              <a:cs typeface="Segoe UI Light" panose="020B0502040204020203"/>
            </a:endParaRPr>
          </a:p>
        </p:txBody>
      </p:sp>
      <p:pic>
        <p:nvPicPr>
          <p:cNvPr id="280" name="picture 280"/>
          <p:cNvPicPr>
            <a:picLocks noChangeAspect="1"/>
          </p:cNvPicPr>
          <p:nvPr/>
        </p:nvPicPr>
        <p:blipFill>
          <a:blip r:embed="rId1"/>
          <a:stretch>
            <a:fillRect/>
          </a:stretch>
        </p:blipFill>
        <p:spPr>
          <a:xfrm rot="21600000">
            <a:off x="8633435" y="3501225"/>
            <a:ext cx="2700651" cy="2771135"/>
          </a:xfrm>
          <a:prstGeom prst="rect">
            <a:avLst/>
          </a:prstGeom>
        </p:spPr>
      </p:pic>
      <p:sp>
        <p:nvSpPr>
          <p:cNvPr id="282" name="textbox 282"/>
          <p:cNvSpPr/>
          <p:nvPr/>
        </p:nvSpPr>
        <p:spPr>
          <a:xfrm>
            <a:off x="1222894" y="3767913"/>
            <a:ext cx="6203315" cy="270509"/>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1925"/>
              </a:lnSpc>
            </a:pPr>
            <a:r>
              <a:rPr sz="750" kern="0" spc="-10" dirty="0">
                <a:solidFill>
                  <a:srgbClr val="000000">
                    <a:alpha val="100000"/>
                  </a:srgbClr>
                </a:solidFill>
                <a:latin typeface="等线" panose="02010600030101010101" charset="-122"/>
                <a:ea typeface="等线" panose="02010600030101010101" charset="-122"/>
                <a:cs typeface="等线" panose="02010600030101010101" charset="-122"/>
              </a:rPr>
              <a:t>50 0.02 0.16 P ±0.003 40 1200  Sharp type 30 S16 16</a:t>
            </a:r>
            <a:endParaRPr sz="1500" dirty="0">
              <a:latin typeface="等线" panose="02010600030101010101" charset="-122"/>
              <a:ea typeface="等线" panose="02010600030101010101" charset="-122"/>
              <a:cs typeface="等线" panose="02010600030101010101" charset="-122"/>
            </a:endParaRPr>
          </a:p>
        </p:txBody>
      </p:sp>
      <p:graphicFrame>
        <p:nvGraphicFramePr>
          <p:cNvPr id="284" name="table 284"/>
          <p:cNvGraphicFramePr>
            <a:graphicFrameLocks noGrp="1"/>
          </p:cNvGraphicFramePr>
          <p:nvPr/>
        </p:nvGraphicFramePr>
        <p:xfrm>
          <a:off x="1071365" y="4021118"/>
          <a:ext cx="6483350" cy="539750"/>
        </p:xfrm>
        <a:graphic>
          <a:graphicData uri="http://schemas.openxmlformats.org/drawingml/2006/table">
            <a:tbl>
              <a:tblPr/>
              <a:tblGrid>
                <a:gridCol w="613409"/>
                <a:gridCol w="1117600"/>
                <a:gridCol w="1539239"/>
                <a:gridCol w="676909"/>
                <a:gridCol w="1016000"/>
                <a:gridCol w="651509"/>
                <a:gridCol w="868680"/>
              </a:tblGrid>
              <a:tr h="269875">
                <a:tc rowSpan="2">
                  <a:txBody>
                    <a:bodyPr/>
                    <a:lstStyle/>
                    <a:p>
                      <a:pPr algn="l" rtl="0" eaLnBrk="0">
                        <a:lnSpc>
                          <a:spcPct val="150000"/>
                        </a:lnSpc>
                      </a:pPr>
                      <a:endParaRPr sz="100" dirty="0">
                        <a:latin typeface="Arial" panose="020B0604020202020204"/>
                        <a:ea typeface="Arial" panose="020B0604020202020204"/>
                        <a:cs typeface="Arial" panose="020B0604020202020204"/>
                      </a:endParaRPr>
                    </a:p>
                    <a:p>
                      <a:pPr algn="l" rtl="0" eaLnBrk="0">
                        <a:lnSpc>
                          <a:spcPct val="111000"/>
                        </a:lnSpc>
                        <a:tabLst>
                          <a:tab pos="163195" algn="l"/>
                          <a:tab pos="504190" algn="l"/>
                        </a:tabLst>
                      </a:pPr>
                      <a:r>
                        <a:rPr sz="750" u="sng" kern="0" spc="-40" dirty="0">
                          <a:solidFill>
                            <a:srgbClr val="000000">
                              <a:alpha val="100000"/>
                            </a:srgbClr>
                          </a:solidFill>
                          <a:latin typeface="等线" panose="02010600030101010101" charset="-122"/>
                          <a:ea typeface="等线" panose="02010600030101010101" charset="-122"/>
                          <a:cs typeface="等线" panose="02010600030101010101" charset="-122"/>
                        </a:rPr>
                        <a:t>52</a:t>
                      </a:r>
                      <a:endParaRPr sz="1500" dirty="0">
                        <a:latin typeface="等线" panose="02010600030101010101" charset="-122"/>
                        <a:ea typeface="等线" panose="02010600030101010101" charset="-122"/>
                        <a:cs typeface="等线" panose="02010600030101010101" charset="-122"/>
                      </a:endParaRPr>
                    </a:p>
                    <a:p>
                      <a:pPr marL="163830" algn="l" rtl="0" eaLnBrk="0">
                        <a:lnSpc>
                          <a:spcPts val="1925"/>
                        </a:lnSpc>
                        <a:spcBef>
                          <a:spcPts val="75"/>
                        </a:spcBef>
                      </a:pPr>
                      <a:r>
                        <a:rPr sz="750" kern="0" spc="-40" dirty="0">
                          <a:solidFill>
                            <a:srgbClr val="000000">
                              <a:alpha val="100000"/>
                            </a:srgbClr>
                          </a:solidFill>
                          <a:latin typeface="等线" panose="02010600030101010101" charset="-122"/>
                          <a:ea typeface="等线" panose="02010600030101010101" charset="-122"/>
                          <a:cs typeface="等线" panose="02010600030101010101" charset="-122"/>
                        </a:rPr>
                        <a:t>54</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rtl="0" eaLnBrk="0">
                        <a:lnSpc>
                          <a:spcPct val="140000"/>
                        </a:lnSpc>
                      </a:pPr>
                      <a:endParaRPr sz="100" dirty="0">
                        <a:latin typeface="Arial" panose="020B0604020202020204"/>
                        <a:ea typeface="Arial" panose="020B0604020202020204"/>
                        <a:cs typeface="Arial" panose="020B0604020202020204"/>
                      </a:endParaRPr>
                    </a:p>
                    <a:p>
                      <a:pPr marL="59055" indent="-59690" algn="l" rtl="0" eaLnBrk="0">
                        <a:lnSpc>
                          <a:spcPct val="112000"/>
                        </a:lnSpc>
                        <a:tabLst>
                          <a:tab pos="1008380" algn="l"/>
                        </a:tabLst>
                      </a:pPr>
                      <a:r>
                        <a:rPr sz="750" u="sng" kern="0" spc="-10" dirty="0">
                          <a:solidFill>
                            <a:srgbClr val="000000">
                              <a:alpha val="100000"/>
                            </a:srgbClr>
                          </a:solidFill>
                          <a:latin typeface="等线" panose="02010600030101010101" charset="-122"/>
                          <a:ea typeface="等线" panose="02010600030101010101" charset="-122"/>
                          <a:cs typeface="等线" panose="02010600030101010101" charset="-122"/>
                        </a:rPr>
                        <a:t>0.04   0.18	  0.06   0.20</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rtl="0" eaLnBrk="0">
                        <a:lnSpc>
                          <a:spcPct val="134000"/>
                        </a:lnSpc>
                      </a:pPr>
                      <a:endParaRPr sz="100" dirty="0">
                        <a:latin typeface="Arial" panose="020B0604020202020204"/>
                        <a:ea typeface="Arial" panose="020B0604020202020204"/>
                        <a:cs typeface="Arial" panose="020B0604020202020204"/>
                      </a:endParaRPr>
                    </a:p>
                    <a:p>
                      <a:pPr marL="48895" indent="-14605" algn="l" rtl="0" eaLnBrk="0">
                        <a:lnSpc>
                          <a:spcPct val="110000"/>
                        </a:lnSpc>
                      </a:pPr>
                      <a:r>
                        <a:rPr sz="1200" u="sng" kern="0" spc="-30" baseline="-4000" dirty="0">
                          <a:solidFill>
                            <a:srgbClr val="000000">
                              <a:alpha val="100000"/>
                            </a:srgbClr>
                          </a:solidFill>
                          <a:latin typeface="等线" panose="02010600030101010101" charset="-122"/>
                          <a:ea typeface="等线" panose="02010600030101010101" charset="-122"/>
                          <a:cs typeface="等线" panose="02010600030101010101" charset="-122"/>
                        </a:rPr>
                        <a:t>A  ±0.005       (mm)   B  ±0.010</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rtl="0" eaLnBrk="0">
                        <a:lnSpc>
                          <a:spcPct val="150000"/>
                        </a:lnSpc>
                      </a:pPr>
                      <a:endParaRPr sz="100" dirty="0">
                        <a:latin typeface="Arial" panose="020B0604020202020204"/>
                        <a:ea typeface="Arial" panose="020B0604020202020204"/>
                        <a:cs typeface="Arial" panose="020B0604020202020204"/>
                      </a:endParaRPr>
                    </a:p>
                    <a:p>
                      <a:pPr algn="l" rtl="0" eaLnBrk="0">
                        <a:lnSpc>
                          <a:spcPct val="111000"/>
                        </a:lnSpc>
                        <a:tabLst>
                          <a:tab pos="97155" algn="l"/>
                          <a:tab pos="568325" algn="l"/>
                        </a:tabLst>
                      </a:pPr>
                      <a:r>
                        <a:rPr sz="750" u="sng" kern="0" spc="-20" dirty="0">
                          <a:solidFill>
                            <a:srgbClr val="000000">
                              <a:alpha val="100000"/>
                            </a:srgbClr>
                          </a:solidFill>
                          <a:latin typeface="等线" panose="02010600030101010101" charset="-122"/>
                          <a:ea typeface="等线" panose="02010600030101010101" charset="-122"/>
                          <a:cs typeface="等线" panose="02010600030101010101" charset="-122"/>
                        </a:rPr>
                        <a:t>1000</a:t>
                      </a:r>
                      <a:endParaRPr sz="1500" dirty="0">
                        <a:latin typeface="等线" panose="02010600030101010101" charset="-122"/>
                        <a:ea typeface="等线" panose="02010600030101010101" charset="-122"/>
                        <a:cs typeface="等线" panose="02010600030101010101" charset="-122"/>
                      </a:endParaRPr>
                    </a:p>
                    <a:p>
                      <a:pPr marL="143510" algn="l" rtl="0" eaLnBrk="0">
                        <a:lnSpc>
                          <a:spcPts val="1925"/>
                        </a:lnSpc>
                        <a:spcBef>
                          <a:spcPts val="75"/>
                        </a:spcBef>
                      </a:pPr>
                      <a:r>
                        <a:rPr sz="750" kern="0" spc="-20" dirty="0">
                          <a:solidFill>
                            <a:srgbClr val="000000">
                              <a:alpha val="100000"/>
                            </a:srgbClr>
                          </a:solidFill>
                          <a:latin typeface="等线" panose="02010600030101010101" charset="-122"/>
                          <a:ea typeface="等线" panose="02010600030101010101" charset="-122"/>
                          <a:cs typeface="等线" panose="02010600030101010101" charset="-122"/>
                        </a:rPr>
                        <a:t>800</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rtl="0" eaLnBrk="0">
                        <a:lnSpc>
                          <a:spcPct val="126000"/>
                        </a:lnSpc>
                      </a:pPr>
                      <a:endParaRPr sz="100" dirty="0">
                        <a:latin typeface="Arial" panose="020B0604020202020204"/>
                        <a:ea typeface="Arial" panose="020B0604020202020204"/>
                        <a:cs typeface="Arial" panose="020B0604020202020204"/>
                      </a:endParaRPr>
                    </a:p>
                    <a:p>
                      <a:pPr marL="86995" indent="-86995" algn="l" rtl="0" eaLnBrk="0">
                        <a:lnSpc>
                          <a:spcPct val="111000"/>
                        </a:lnSpc>
                        <a:spcBef>
                          <a:spcPts val="0"/>
                        </a:spcBef>
                        <a:tabLst>
                          <a:tab pos="81280" algn="l"/>
                        </a:tabLst>
                      </a:pPr>
                      <a:r>
                        <a:rPr sz="750" u="sng" kern="0" spc="-30" dirty="0">
                          <a:solidFill>
                            <a:srgbClr val="000000">
                              <a:alpha val="100000"/>
                            </a:srgbClr>
                          </a:solidFill>
                          <a:latin typeface="等线" panose="02010600030101010101" charset="-122"/>
                          <a:ea typeface="等线" panose="02010600030101010101" charset="-122"/>
                          <a:cs typeface="等线" panose="02010600030101010101" charset="-122"/>
                        </a:rPr>
                        <a:t>N: General type H: High-strength type</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rtl="0" eaLnBrk="0">
                        <a:lnSpc>
                          <a:spcPct val="150000"/>
                        </a:lnSpc>
                      </a:pPr>
                      <a:endParaRPr sz="100" dirty="0">
                        <a:latin typeface="Arial" panose="020B0604020202020204"/>
                        <a:ea typeface="Arial" panose="020B0604020202020204"/>
                        <a:cs typeface="Arial" panose="020B0604020202020204"/>
                      </a:endParaRPr>
                    </a:p>
                    <a:p>
                      <a:pPr algn="l" rtl="0" eaLnBrk="0">
                        <a:lnSpc>
                          <a:spcPct val="111000"/>
                        </a:lnSpc>
                        <a:tabLst>
                          <a:tab pos="182245" algn="l"/>
                          <a:tab pos="542925" algn="l"/>
                        </a:tabLst>
                      </a:pPr>
                      <a:r>
                        <a:rPr sz="750" u="sng" kern="0" spc="-40" dirty="0">
                          <a:solidFill>
                            <a:srgbClr val="000000">
                              <a:alpha val="100000"/>
                            </a:srgbClr>
                          </a:solidFill>
                          <a:latin typeface="等线" panose="02010600030101010101" charset="-122"/>
                          <a:ea typeface="等线" panose="02010600030101010101" charset="-122"/>
                          <a:cs typeface="等线" panose="02010600030101010101" charset="-122"/>
                        </a:rPr>
                        <a:t>50</a:t>
                      </a:r>
                      <a:endParaRPr sz="1500" dirty="0">
                        <a:latin typeface="等线" panose="02010600030101010101" charset="-122"/>
                        <a:ea typeface="等线" panose="02010600030101010101" charset="-122"/>
                        <a:cs typeface="等线" panose="02010600030101010101" charset="-122"/>
                      </a:endParaRPr>
                    </a:p>
                    <a:p>
                      <a:pPr marL="182245" algn="l" rtl="0" eaLnBrk="0">
                        <a:lnSpc>
                          <a:spcPts val="1925"/>
                        </a:lnSpc>
                        <a:spcBef>
                          <a:spcPts val="75"/>
                        </a:spcBef>
                      </a:pPr>
                      <a:r>
                        <a:rPr sz="750" kern="0" spc="-40" dirty="0">
                          <a:solidFill>
                            <a:srgbClr val="000000">
                              <a:alpha val="100000"/>
                            </a:srgbClr>
                          </a:solidFill>
                          <a:latin typeface="等线" panose="02010600030101010101" charset="-122"/>
                          <a:ea typeface="等线" panose="02010600030101010101" charset="-122"/>
                          <a:cs typeface="等线" panose="02010600030101010101" charset="-122"/>
                        </a:rPr>
                        <a:t>70</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49000"/>
                        </a:lnSpc>
                      </a:pPr>
                      <a:endParaRPr sz="100" dirty="0">
                        <a:latin typeface="Arial" panose="020B0604020202020204"/>
                        <a:ea typeface="Arial" panose="020B0604020202020204"/>
                        <a:cs typeface="Arial" panose="020B0604020202020204"/>
                      </a:endParaRPr>
                    </a:p>
                    <a:p>
                      <a:pPr marL="52070" algn="l" rtl="0" eaLnBrk="0">
                        <a:lnSpc>
                          <a:spcPts val="1895"/>
                        </a:lnSpc>
                        <a:spcBef>
                          <a:spcPts val="0"/>
                        </a:spcBef>
                      </a:pPr>
                      <a:r>
                        <a:rPr sz="750" kern="0" spc="-30" dirty="0">
                          <a:solidFill>
                            <a:srgbClr val="000000">
                              <a:alpha val="100000"/>
                            </a:srgbClr>
                          </a:solidFill>
                          <a:latin typeface="等线" panose="02010600030101010101" charset="-122"/>
                          <a:ea typeface="等线" panose="02010600030101010101" charset="-122"/>
                          <a:cs typeface="等线" panose="02010600030101010101" charset="-122"/>
                        </a:rPr>
                        <a:t>S32    32</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875">
                <a:tc vMerge="1">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6000"/>
                        </a:lnSpc>
                      </a:pPr>
                      <a:endParaRPr sz="100" dirty="0">
                        <a:latin typeface="Arial" panose="020B0604020202020204"/>
                        <a:ea typeface="Arial" panose="020B0604020202020204"/>
                        <a:cs typeface="Arial" panose="020B0604020202020204"/>
                      </a:endParaRPr>
                    </a:p>
                    <a:p>
                      <a:pPr marL="52070" algn="l" rtl="0" eaLnBrk="0">
                        <a:lnSpc>
                          <a:spcPts val="1925"/>
                        </a:lnSpc>
                        <a:spcBef>
                          <a:spcPts val="0"/>
                        </a:spcBef>
                      </a:pPr>
                      <a:r>
                        <a:rPr sz="750" kern="0" spc="-20" dirty="0">
                          <a:solidFill>
                            <a:srgbClr val="000000">
                              <a:alpha val="100000"/>
                            </a:srgbClr>
                          </a:solidFill>
                          <a:latin typeface="等线" panose="02010600030101010101" charset="-122"/>
                          <a:ea typeface="等线" panose="02010600030101010101" charset="-122"/>
                          <a:cs typeface="等线" panose="02010600030101010101" charset="-122"/>
                        </a:rPr>
                        <a:t>S48    48</a:t>
                      </a:r>
                      <a:endParaRPr sz="1500" dirty="0">
                        <a:latin typeface="等线" panose="02010600030101010101" charset="-122"/>
                        <a:ea typeface="等线" panose="02010600030101010101" charset="-122"/>
                        <a:cs typeface="等线" panose="02010600030101010101" charset="-122"/>
                      </a:endParaRPr>
                    </a:p>
                  </a:txBody>
                  <a:tcPr marL="0" marR="0" marT="0" marB="0" vert="horz">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286" name="table 286"/>
          <p:cNvGraphicFramePr>
            <a:graphicFrameLocks noGrp="1"/>
          </p:cNvGraphicFramePr>
          <p:nvPr/>
        </p:nvGraphicFramePr>
        <p:xfrm>
          <a:off x="8024597" y="1679854"/>
          <a:ext cx="1981834" cy="1538604"/>
        </p:xfrm>
        <a:graphic>
          <a:graphicData uri="http://schemas.openxmlformats.org/drawingml/2006/table">
            <a:tbl>
              <a:tblPr/>
              <a:tblGrid>
                <a:gridCol w="1981834"/>
              </a:tblGrid>
              <a:tr h="1510029">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28575" cap="flat" cmpd="sng" algn="ctr">
                      <a:solidFill>
                        <a:srgbClr val="A6A6A6"/>
                      </a:solidFill>
                      <a:prstDash val="solid"/>
                      <a:round/>
                      <a:headEnd type="none" w="med" len="med"/>
                      <a:tailEnd type="none" w="med" len="med"/>
                    </a:lnL>
                    <a:lnR w="28575" cap="flat" cmpd="sng" algn="ctr">
                      <a:solidFill>
                        <a:srgbClr val="A6A6A6"/>
                      </a:solidFill>
                      <a:prstDash val="solid"/>
                      <a:round/>
                      <a:headEnd type="none" w="med" len="med"/>
                      <a:tailEnd type="none" w="med" len="med"/>
                    </a:lnR>
                    <a:lnT w="28575" cap="flat" cmpd="sng" algn="ctr">
                      <a:solidFill>
                        <a:srgbClr val="A6A6A6"/>
                      </a:solidFill>
                      <a:prstDash val="solid"/>
                      <a:round/>
                      <a:headEnd type="none" w="med" len="med"/>
                      <a:tailEnd type="none" w="med" len="med"/>
                    </a:lnT>
                    <a:lnB w="28575" cap="flat" cmpd="sng" algn="ctr">
                      <a:solidFill>
                        <a:srgbClr val="A6A6A6"/>
                      </a:solidFill>
                      <a:prstDash val="solid"/>
                      <a:round/>
                      <a:headEnd type="none" w="med" len="med"/>
                      <a:tailEnd type="none" w="med" len="med"/>
                    </a:lnB>
                    <a:solidFill>
                      <a:srgbClr val="A7A7A7"/>
                    </a:solidFill>
                  </a:tcPr>
                </a:tc>
              </a:tr>
            </a:tbl>
          </a:graphicData>
        </a:graphic>
      </p:graphicFrame>
      <p:pic>
        <p:nvPicPr>
          <p:cNvPr id="288" name="picture 288"/>
          <p:cNvPicPr>
            <a:picLocks noChangeAspect="1"/>
          </p:cNvPicPr>
          <p:nvPr/>
        </p:nvPicPr>
        <p:blipFill>
          <a:blip r:embed="rId2"/>
          <a:stretch>
            <a:fillRect/>
          </a:stretch>
        </p:blipFill>
        <p:spPr>
          <a:xfrm rot="21600000">
            <a:off x="8053173" y="1708429"/>
            <a:ext cx="1882581" cy="1439998"/>
          </a:xfrm>
          <a:prstGeom prst="rect">
            <a:avLst/>
          </a:prstGeom>
        </p:spPr>
      </p:pic>
      <p:graphicFrame>
        <p:nvGraphicFramePr>
          <p:cNvPr id="290" name="table 290"/>
          <p:cNvGraphicFramePr>
            <a:graphicFrameLocks noGrp="1"/>
          </p:cNvGraphicFramePr>
          <p:nvPr/>
        </p:nvGraphicFramePr>
        <p:xfrm>
          <a:off x="10077297" y="1681784"/>
          <a:ext cx="1758315" cy="1494790"/>
        </p:xfrm>
        <a:graphic>
          <a:graphicData uri="http://schemas.openxmlformats.org/drawingml/2006/table">
            <a:tbl>
              <a:tblPr/>
              <a:tblGrid>
                <a:gridCol w="1758315"/>
              </a:tblGrid>
              <a:tr h="146621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28575" cap="flat" cmpd="sng" algn="ctr">
                      <a:solidFill>
                        <a:srgbClr val="A6A6A6"/>
                      </a:solidFill>
                      <a:prstDash val="solid"/>
                      <a:round/>
                      <a:headEnd type="none" w="med" len="med"/>
                      <a:tailEnd type="none" w="med" len="med"/>
                    </a:lnL>
                    <a:lnR w="28575" cap="flat" cmpd="sng" algn="ctr">
                      <a:solidFill>
                        <a:srgbClr val="A6A6A6"/>
                      </a:solidFill>
                      <a:prstDash val="solid"/>
                      <a:round/>
                      <a:headEnd type="none" w="med" len="med"/>
                      <a:tailEnd type="none" w="med" len="med"/>
                    </a:lnR>
                    <a:lnT w="28575" cap="flat" cmpd="sng" algn="ctr">
                      <a:solidFill>
                        <a:srgbClr val="A6A6A6"/>
                      </a:solidFill>
                      <a:prstDash val="solid"/>
                      <a:round/>
                      <a:headEnd type="none" w="med" len="med"/>
                      <a:tailEnd type="none" w="med" len="med"/>
                    </a:lnT>
                    <a:lnB w="28575" cap="flat" cmpd="sng" algn="ctr">
                      <a:solidFill>
                        <a:srgbClr val="A6A6A6"/>
                      </a:solidFill>
                      <a:prstDash val="solid"/>
                      <a:round/>
                      <a:headEnd type="none" w="med" len="med"/>
                      <a:tailEnd type="none" w="med" len="med"/>
                    </a:lnB>
                    <a:solidFill>
                      <a:srgbClr val="9A9A9A"/>
                    </a:solidFill>
                  </a:tcPr>
                </a:tc>
              </a:tr>
            </a:tbl>
          </a:graphicData>
        </a:graphic>
      </p:graphicFrame>
      <p:pic>
        <p:nvPicPr>
          <p:cNvPr id="292" name="picture 292"/>
          <p:cNvPicPr>
            <a:picLocks noChangeAspect="1"/>
          </p:cNvPicPr>
          <p:nvPr/>
        </p:nvPicPr>
        <p:blipFill>
          <a:blip r:embed="rId3"/>
          <a:stretch>
            <a:fillRect/>
          </a:stretch>
        </p:blipFill>
        <p:spPr>
          <a:xfrm rot="21600000">
            <a:off x="10105873" y="1710353"/>
            <a:ext cx="1701177" cy="1438066"/>
          </a:xfrm>
          <a:prstGeom prst="rect">
            <a:avLst/>
          </a:prstGeom>
        </p:spPr>
      </p:pic>
      <p:grpSp>
        <p:nvGrpSpPr>
          <p:cNvPr id="34" name="group 34"/>
          <p:cNvGrpSpPr/>
          <p:nvPr/>
        </p:nvGrpSpPr>
        <p:grpSpPr>
          <a:xfrm rot="21600000">
            <a:off x="1077740" y="3426940"/>
            <a:ext cx="6477230" cy="344355"/>
            <a:chOff x="0" y="0"/>
            <a:chExt cx="6477230" cy="344355"/>
          </a:xfrm>
        </p:grpSpPr>
        <p:pic>
          <p:nvPicPr>
            <p:cNvPr id="294" name="picture 294"/>
            <p:cNvPicPr>
              <a:picLocks noChangeAspect="1"/>
            </p:cNvPicPr>
            <p:nvPr/>
          </p:nvPicPr>
          <p:blipFill>
            <a:blip r:embed="rId4"/>
            <a:stretch>
              <a:fillRect/>
            </a:stretch>
          </p:blipFill>
          <p:spPr>
            <a:xfrm rot="21600000">
              <a:off x="0" y="0"/>
              <a:ext cx="6477230" cy="344355"/>
            </a:xfrm>
            <a:prstGeom prst="rect">
              <a:avLst/>
            </a:prstGeom>
          </p:spPr>
        </p:pic>
        <p:sp>
          <p:nvSpPr>
            <p:cNvPr id="296" name="textbox 296"/>
            <p:cNvSpPr/>
            <p:nvPr/>
          </p:nvSpPr>
          <p:spPr>
            <a:xfrm>
              <a:off x="-12700" y="-12700"/>
              <a:ext cx="6503034" cy="382904"/>
            </a:xfrm>
            <a:prstGeom prst="rect">
              <a:avLst/>
            </a:prstGeom>
            <a:noFill/>
            <a:ln w="0" cap="flat">
              <a:noFill/>
              <a:prstDash val="solid"/>
              <a:miter lim="0"/>
            </a:ln>
          </p:spPr>
          <p:txBody>
            <a:bodyPr vert="horz" wrap="square" lIns="0" tIns="0" rIns="0" bIns="0"/>
            <a:lstStyle/>
            <a:p>
              <a:pPr algn="l" rtl="0" eaLnBrk="0">
                <a:lnSpc>
                  <a:spcPct val="114000"/>
                </a:lnSpc>
              </a:pPr>
              <a:endParaRPr sz="300" dirty="0">
                <a:latin typeface="Arial" panose="020B0604020202020204"/>
                <a:ea typeface="Arial" panose="020B0604020202020204"/>
                <a:cs typeface="Arial" panose="020B0604020202020204"/>
              </a:endParaRPr>
            </a:p>
            <a:p>
              <a:pPr marL="75565" algn="l" rtl="0" eaLnBrk="0">
                <a:lnSpc>
                  <a:spcPct val="91000"/>
                </a:lnSpc>
                <a:spcBef>
                  <a:spcPts val="5"/>
                </a:spcBef>
                <a:tabLst>
                  <a:tab pos="6483350" algn="l"/>
                </a:tabLst>
              </a:pPr>
              <a:r>
                <a:rPr sz="750" b="1" kern="0" spc="10" dirty="0">
                  <a:solidFill>
                    <a:srgbClr val="FFFFFF">
                      <a:alpha val="100000"/>
                    </a:srgbClr>
                  </a:solidFill>
                  <a:latin typeface="等线" panose="02010600030101010101" charset="-122"/>
                  <a:ea typeface="等线" panose="02010600030101010101" charset="-122"/>
                  <a:cs typeface="等线" panose="02010600030101010101" charset="-122"/>
                </a:rPr>
                <a:t>Outer diameter Thickness Thickness tolerance Inner diameter Particle size Binder Concentration Number of slots</a:t>
              </a:r>
              <a:endParaRPr sz="1500" dirty="0">
                <a:latin typeface="微软雅黑 Light" panose="020B0502040204020203" charset="-122"/>
                <a:ea typeface="微软雅黑 Light" panose="020B0502040204020203" charset="-122"/>
                <a:cs typeface="微软雅黑 Light" panose="020B0502040204020203" charset="-122"/>
              </a:endParaRPr>
            </a:p>
          </p:txBody>
        </p:sp>
        <p:pic>
          <p:nvPicPr>
            <p:cNvPr id="298" name="picture 298"/>
            <p:cNvPicPr>
              <a:picLocks noChangeAspect="1"/>
            </p:cNvPicPr>
            <p:nvPr/>
          </p:nvPicPr>
          <p:blipFill>
            <a:blip r:embed="rId5"/>
            <a:stretch>
              <a:fillRect/>
            </a:stretch>
          </p:blipFill>
          <p:spPr>
            <a:xfrm rot="21600000">
              <a:off x="6459881" y="0"/>
              <a:ext cx="6387" cy="290340"/>
            </a:xfrm>
            <a:prstGeom prst="rect">
              <a:avLst/>
            </a:prstGeom>
          </p:spPr>
        </p:pic>
      </p:grpSp>
      <p:sp>
        <p:nvSpPr>
          <p:cNvPr id="300" name="textbox 300"/>
          <p:cNvSpPr/>
          <p:nvPr/>
        </p:nvSpPr>
        <p:spPr>
          <a:xfrm>
            <a:off x="1058664" y="4557889"/>
            <a:ext cx="6483984" cy="319404"/>
          </a:xfrm>
          <a:prstGeom prst="rect">
            <a:avLst/>
          </a:prstGeom>
          <a:noFill/>
          <a:ln w="0" cap="flat">
            <a:noFill/>
            <a:prstDash val="solid"/>
            <a:miter lim="0"/>
          </a:ln>
        </p:spPr>
        <p:txBody>
          <a:bodyPr vert="horz" wrap="square" lIns="0" tIns="0" rIns="0" bIns="0"/>
          <a:lstStyle/>
          <a:p>
            <a:pPr algn="l" rtl="0" eaLnBrk="0">
              <a:lnSpc>
                <a:spcPct val="82000"/>
              </a:lnSpc>
            </a:pPr>
            <a:endParaRPr sz="100" dirty="0">
              <a:latin typeface="Arial" panose="020B0604020202020204"/>
              <a:ea typeface="Arial" panose="020B0604020202020204"/>
              <a:cs typeface="Arial" panose="020B0604020202020204"/>
            </a:endParaRPr>
          </a:p>
          <a:p>
            <a:pPr marL="12700" algn="l" rtl="0" eaLnBrk="0">
              <a:lnSpc>
                <a:spcPct val="123000"/>
              </a:lnSpc>
              <a:tabLst>
                <a:tab pos="175895" algn="l"/>
              </a:tabLst>
            </a:pPr>
            <a:r>
              <a:rPr sz="750" u="sng" kern="0" spc="0" dirty="0">
                <a:solidFill>
                  <a:srgbClr val="000000">
                    <a:alpha val="100000"/>
                  </a:srgbClr>
                </a:solidFill>
                <a:latin typeface="等线" panose="02010600030101010101" charset="-122"/>
                <a:ea typeface="等线" panose="02010600030101010101" charset="-122"/>
                <a:cs typeface="等线" panose="02010600030101010101" charset="-122"/>
              </a:rPr>
              <a:t>56 0.08 0.22 C ±0.015 600 90</a:t>
            </a:r>
            <a:endParaRPr sz="1600" baseline="33000" dirty="0">
              <a:latin typeface="等线" panose="02010600030101010101" charset="-122"/>
              <a:ea typeface="等线" panose="02010600030101010101" charset="-122"/>
              <a:cs typeface="等线" panose="02010600030101010101" charset="-122"/>
            </a:endParaRPr>
          </a:p>
        </p:txBody>
      </p:sp>
      <p:pic>
        <p:nvPicPr>
          <p:cNvPr id="302" name="picture 302"/>
          <p:cNvPicPr>
            <a:picLocks noChangeAspect="1"/>
          </p:cNvPicPr>
          <p:nvPr/>
        </p:nvPicPr>
        <p:blipFill>
          <a:blip r:embed="rId6"/>
          <a:stretch>
            <a:fillRect/>
          </a:stretch>
        </p:blipFill>
        <p:spPr>
          <a:xfrm rot="21600000">
            <a:off x="0" y="6749884"/>
            <a:ext cx="12192000" cy="108115"/>
          </a:xfrm>
          <a:prstGeom prst="rect">
            <a:avLst/>
          </a:prstGeom>
        </p:spPr>
      </p:pic>
      <p:sp>
        <p:nvSpPr>
          <p:cNvPr id="304" name="textbox 304"/>
          <p:cNvSpPr/>
          <p:nvPr/>
        </p:nvSpPr>
        <p:spPr>
          <a:xfrm>
            <a:off x="1222893" y="4821212"/>
            <a:ext cx="1374139" cy="270509"/>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1925"/>
              </a:lnSpc>
            </a:pPr>
            <a:r>
              <a:rPr sz="750" kern="0" spc="0" dirty="0">
                <a:solidFill>
                  <a:srgbClr val="000000">
                    <a:alpha val="100000"/>
                  </a:srgbClr>
                </a:solidFill>
                <a:latin typeface="等线" panose="02010600030101010101" charset="-122"/>
                <a:ea typeface="等线" panose="02010600030101010101" charset="-122"/>
                <a:cs typeface="等线" panose="02010600030101010101" charset="-122"/>
              </a:rPr>
              <a:t>58      0.</a:t>
            </a:r>
            <a:r>
              <a:rPr sz="750" kern="0" spc="-10" dirty="0">
                <a:solidFill>
                  <a:srgbClr val="000000">
                    <a:alpha val="100000"/>
                  </a:srgbClr>
                </a:solidFill>
                <a:latin typeface="等线" panose="02010600030101010101" charset="-122"/>
                <a:ea typeface="等线" panose="02010600030101010101" charset="-122"/>
                <a:cs typeface="等线" panose="02010600030101010101" charset="-122"/>
              </a:rPr>
              <a:t>10   0.24</a:t>
            </a:r>
            <a:endParaRPr sz="1500" dirty="0">
              <a:latin typeface="等线" panose="02010600030101010101" charset="-122"/>
              <a:ea typeface="等线" panose="02010600030101010101" charset="-122"/>
              <a:cs typeface="等线" panose="02010600030101010101" charset="-122"/>
            </a:endParaRPr>
          </a:p>
        </p:txBody>
      </p:sp>
      <p:pic>
        <p:nvPicPr>
          <p:cNvPr id="306" name="picture 306"/>
          <p:cNvPicPr>
            <a:picLocks noChangeAspect="1"/>
          </p:cNvPicPr>
          <p:nvPr/>
        </p:nvPicPr>
        <p:blipFill>
          <a:blip r:embed="rId7"/>
          <a:stretch>
            <a:fillRect/>
          </a:stretch>
        </p:blipFill>
        <p:spPr>
          <a:xfrm rot="21600000">
            <a:off x="1071364" y="5074420"/>
            <a:ext cx="1622493" cy="13503"/>
          </a:xfrm>
          <a:prstGeom prst="rect">
            <a:avLst/>
          </a:prstGeom>
        </p:spPr>
      </p:pic>
      <p:sp>
        <p:nvSpPr>
          <p:cNvPr id="308" name="textbox 308"/>
          <p:cNvSpPr/>
          <p:nvPr/>
        </p:nvSpPr>
        <p:spPr>
          <a:xfrm>
            <a:off x="1223019" y="5084539"/>
            <a:ext cx="1374139" cy="270509"/>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1925"/>
              </a:lnSpc>
            </a:pPr>
            <a:r>
              <a:rPr sz="750" kern="0" spc="0" dirty="0">
                <a:solidFill>
                  <a:srgbClr val="000000">
                    <a:alpha val="100000"/>
                  </a:srgbClr>
                </a:solidFill>
                <a:latin typeface="等线" panose="02010600030101010101" charset="-122"/>
                <a:ea typeface="等线" panose="02010600030101010101" charset="-122"/>
                <a:cs typeface="等线" panose="02010600030101010101" charset="-122"/>
              </a:rPr>
              <a:t>59      0.</a:t>
            </a:r>
            <a:r>
              <a:rPr sz="750" kern="0" spc="-10" dirty="0">
                <a:solidFill>
                  <a:srgbClr val="000000">
                    <a:alpha val="100000"/>
                  </a:srgbClr>
                </a:solidFill>
                <a:latin typeface="等线" panose="02010600030101010101" charset="-122"/>
                <a:ea typeface="等线" panose="02010600030101010101" charset="-122"/>
                <a:cs typeface="等线" panose="02010600030101010101" charset="-122"/>
              </a:rPr>
              <a:t>12   0.26</a:t>
            </a:r>
            <a:endParaRPr sz="1500" dirty="0">
              <a:latin typeface="等线" panose="02010600030101010101" charset="-122"/>
              <a:ea typeface="等线" panose="02010600030101010101" charset="-122"/>
              <a:cs typeface="等线" panose="02010600030101010101" charset="-122"/>
            </a:endParaRPr>
          </a:p>
        </p:txBody>
      </p:sp>
      <p:sp>
        <p:nvSpPr>
          <p:cNvPr id="310" name="textbox 310"/>
          <p:cNvSpPr/>
          <p:nvPr/>
        </p:nvSpPr>
        <p:spPr>
          <a:xfrm>
            <a:off x="4329208" y="4821212"/>
            <a:ext cx="594359" cy="533400"/>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20204"/>
              <a:ea typeface="Arial" panose="020B0604020202020204"/>
              <a:cs typeface="Arial" panose="020B0604020202020204"/>
            </a:endParaRPr>
          </a:p>
          <a:p>
            <a:pPr marL="12700" algn="l" rtl="0" eaLnBrk="0">
              <a:lnSpc>
                <a:spcPct val="111000"/>
              </a:lnSpc>
              <a:tabLst>
                <a:tab pos="156845" algn="l"/>
                <a:tab pos="581025" algn="l"/>
              </a:tabLst>
            </a:pPr>
            <a:r>
              <a:rPr sz="750" u="sng" kern="0" spc="-20" dirty="0">
                <a:solidFill>
                  <a:srgbClr val="000000">
                    <a:alpha val="100000"/>
                  </a:srgbClr>
                </a:solidFill>
                <a:latin typeface="等线" panose="02010600030101010101" charset="-122"/>
                <a:ea typeface="等线" panose="02010600030101010101" charset="-122"/>
                <a:cs typeface="等线" panose="02010600030101010101" charset="-122"/>
              </a:rPr>
              <a:t>500</a:t>
            </a:r>
            <a:endParaRPr sz="1500" dirty="0">
              <a:latin typeface="等线" panose="02010600030101010101" charset="-122"/>
              <a:ea typeface="等线" panose="02010600030101010101" charset="-122"/>
              <a:cs typeface="等线" panose="02010600030101010101" charset="-122"/>
            </a:endParaRPr>
          </a:p>
          <a:p>
            <a:pPr marL="151130" algn="l" rtl="0" eaLnBrk="0">
              <a:lnSpc>
                <a:spcPts val="1925"/>
              </a:lnSpc>
              <a:spcBef>
                <a:spcPts val="75"/>
              </a:spcBef>
            </a:pPr>
            <a:r>
              <a:rPr sz="750" kern="0" spc="-10" dirty="0">
                <a:solidFill>
                  <a:srgbClr val="000000">
                    <a:alpha val="100000"/>
                  </a:srgbClr>
                </a:solidFill>
                <a:latin typeface="等线" panose="02010600030101010101" charset="-122"/>
                <a:ea typeface="等线" panose="02010600030101010101" charset="-122"/>
                <a:cs typeface="等线" panose="02010600030101010101" charset="-122"/>
              </a:rPr>
              <a:t>400</a:t>
            </a:r>
            <a:endParaRPr sz="1500" dirty="0">
              <a:latin typeface="等线" panose="02010600030101010101" charset="-122"/>
              <a:ea typeface="等线" panose="02010600030101010101" charset="-122"/>
              <a:cs typeface="等线" panose="02010600030101010101" charset="-122"/>
            </a:endParaRPr>
          </a:p>
        </p:txBody>
      </p:sp>
      <p:sp>
        <p:nvSpPr>
          <p:cNvPr id="312" name="textbox 312"/>
          <p:cNvSpPr/>
          <p:nvPr/>
        </p:nvSpPr>
        <p:spPr>
          <a:xfrm>
            <a:off x="6021974" y="4821212"/>
            <a:ext cx="568959" cy="533400"/>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20204"/>
              <a:ea typeface="Arial" panose="020B0604020202020204"/>
              <a:cs typeface="Arial" panose="020B0604020202020204"/>
            </a:endParaRPr>
          </a:p>
          <a:p>
            <a:pPr marL="12700" algn="l" rtl="0" eaLnBrk="0">
              <a:lnSpc>
                <a:spcPct val="111000"/>
              </a:lnSpc>
              <a:tabLst>
                <a:tab pos="147955" algn="l"/>
                <a:tab pos="555625" algn="l"/>
              </a:tabLst>
            </a:pPr>
            <a:r>
              <a:rPr sz="750" u="sng" kern="0" spc="-30" dirty="0">
                <a:solidFill>
                  <a:srgbClr val="000000">
                    <a:alpha val="100000"/>
                  </a:srgbClr>
                </a:solidFill>
                <a:latin typeface="等线" panose="02010600030101010101" charset="-122"/>
                <a:ea typeface="等线" panose="02010600030101010101" charset="-122"/>
                <a:cs typeface="等线" panose="02010600030101010101" charset="-122"/>
              </a:rPr>
              <a:t>110</a:t>
            </a:r>
            <a:endParaRPr sz="1500" dirty="0">
              <a:latin typeface="等线" panose="02010600030101010101" charset="-122"/>
              <a:ea typeface="等线" panose="02010600030101010101" charset="-122"/>
              <a:cs typeface="等线" panose="02010600030101010101" charset="-122"/>
            </a:endParaRPr>
          </a:p>
          <a:p>
            <a:pPr marL="148590" algn="l" rtl="0" eaLnBrk="0">
              <a:lnSpc>
                <a:spcPts val="1925"/>
              </a:lnSpc>
              <a:spcBef>
                <a:spcPts val="75"/>
              </a:spcBef>
            </a:pPr>
            <a:r>
              <a:rPr sz="750" kern="0" spc="-40" dirty="0">
                <a:solidFill>
                  <a:srgbClr val="000000">
                    <a:alpha val="100000"/>
                  </a:srgbClr>
                </a:solidFill>
                <a:latin typeface="等线" panose="02010600030101010101" charset="-122"/>
                <a:ea typeface="等线" panose="02010600030101010101" charset="-122"/>
                <a:cs typeface="等线" panose="02010600030101010101" charset="-122"/>
              </a:rPr>
              <a:t>130</a:t>
            </a:r>
            <a:endParaRPr sz="1500" dirty="0">
              <a:latin typeface="等线" panose="02010600030101010101" charset="-122"/>
              <a:ea typeface="等线" panose="02010600030101010101" charset="-122"/>
              <a:cs typeface="等线" panose="02010600030101010101" charset="-122"/>
            </a:endParaRPr>
          </a:p>
        </p:txBody>
      </p:sp>
      <p:pic>
        <p:nvPicPr>
          <p:cNvPr id="314" name="picture 314"/>
          <p:cNvPicPr>
            <a:picLocks noChangeAspect="1"/>
          </p:cNvPicPr>
          <p:nvPr/>
        </p:nvPicPr>
        <p:blipFill>
          <a:blip r:embed="rId8"/>
          <a:stretch>
            <a:fillRect/>
          </a:stretch>
        </p:blipFill>
        <p:spPr>
          <a:xfrm rot="21600000">
            <a:off x="1071364" y="5337746"/>
            <a:ext cx="5506271" cy="13510"/>
          </a:xfrm>
          <a:prstGeom prst="rect">
            <a:avLst/>
          </a:prstGeom>
        </p:spPr>
      </p:pic>
      <p:pic>
        <p:nvPicPr>
          <p:cNvPr id="316" name="picture 316"/>
          <p:cNvPicPr>
            <a:picLocks noChangeAspect="1"/>
          </p:cNvPicPr>
          <p:nvPr/>
        </p:nvPicPr>
        <p:blipFill>
          <a:blip r:embed="rId9"/>
          <a:stretch>
            <a:fillRect/>
          </a:stretch>
        </p:blipFill>
        <p:spPr>
          <a:xfrm rot="21600000">
            <a:off x="2170057" y="3764543"/>
            <a:ext cx="12775" cy="1850032"/>
          </a:xfrm>
          <a:prstGeom prst="rect">
            <a:avLst/>
          </a:prstGeom>
        </p:spPr>
      </p:pic>
      <p:sp>
        <p:nvSpPr>
          <p:cNvPr id="318" name="textbox 318"/>
          <p:cNvSpPr/>
          <p:nvPr/>
        </p:nvSpPr>
        <p:spPr>
          <a:xfrm>
            <a:off x="1250295" y="5344758"/>
            <a:ext cx="5340350" cy="316229"/>
          </a:xfrm>
          <a:prstGeom prst="rect">
            <a:avLst/>
          </a:prstGeom>
          <a:noFill/>
          <a:ln w="0" cap="flat">
            <a:noFill/>
            <a:prstDash val="solid"/>
            <a:miter lim="0"/>
          </a:ln>
        </p:spPr>
        <p:txBody>
          <a:bodyPr vert="horz" wrap="square" lIns="0" tIns="0" rIns="0" bIns="0"/>
          <a:lstStyle/>
          <a:p>
            <a:pPr algn="l" rtl="0" eaLnBrk="0">
              <a:lnSpc>
                <a:spcPct val="90000"/>
              </a:lnSpc>
            </a:pPr>
            <a:endParaRPr sz="100" dirty="0">
              <a:latin typeface="Arial" panose="020B0604020202020204"/>
              <a:ea typeface="Arial" panose="020B0604020202020204"/>
              <a:cs typeface="Arial" panose="020B0604020202020204"/>
            </a:endParaRPr>
          </a:p>
          <a:p>
            <a:pPr marL="12700" algn="l" rtl="0" eaLnBrk="0">
              <a:lnSpc>
                <a:spcPct val="121000"/>
              </a:lnSpc>
              <a:tabLst>
                <a:tab pos="5327015" algn="l"/>
              </a:tabLst>
            </a:pPr>
            <a:r>
              <a:rPr sz="800" kern="0" spc="-10" baseline="29000" dirty="0">
                <a:solidFill>
                  <a:srgbClr val="000000">
                    <a:alpha val="100000"/>
                  </a:srgbClr>
                </a:solidFill>
                <a:latin typeface="等线" panose="02010600030101010101" charset="-122"/>
                <a:ea typeface="等线" panose="02010600030101010101" charset="-122"/>
                <a:cs typeface="等线" panose="02010600030101010101" charset="-122"/>
              </a:rPr>
              <a:t>(mm)    0.14   0.28                                    340                          150</a:t>
            </a:r>
            <a:endParaRPr sz="1500" dirty="0">
              <a:latin typeface="等线" panose="02010600030101010101" charset="-122"/>
              <a:ea typeface="等线" panose="02010600030101010101" charset="-122"/>
              <a:cs typeface="等线" panose="02010600030101010101" charset="-122"/>
            </a:endParaRPr>
          </a:p>
        </p:txBody>
      </p:sp>
      <p:pic>
        <p:nvPicPr>
          <p:cNvPr id="320" name="picture 320" descr="C:/Users/Administrator/Desktop/101010.png101010"/>
          <p:cNvPicPr>
            <a:picLocks noChangeAspect="1"/>
          </p:cNvPicPr>
          <p:nvPr/>
        </p:nvPicPr>
        <p:blipFill>
          <a:blip r:embed="rId10"/>
          <a:srcRect l="-6621" t="981" r="-11734" b="-981"/>
          <a:stretch>
            <a:fillRect/>
          </a:stretch>
        </p:blipFill>
        <p:spPr>
          <a:xfrm rot="21600000">
            <a:off x="9373235" y="93345"/>
            <a:ext cx="2733675" cy="647065"/>
          </a:xfrm>
          <a:prstGeom prst="rect">
            <a:avLst/>
          </a:prstGeom>
        </p:spPr>
      </p:pic>
      <p:sp>
        <p:nvSpPr>
          <p:cNvPr id="322" name="textbox 322"/>
          <p:cNvSpPr/>
          <p:nvPr/>
        </p:nvSpPr>
        <p:spPr>
          <a:xfrm>
            <a:off x="1251161" y="254992"/>
            <a:ext cx="1937385" cy="440690"/>
          </a:xfrm>
          <a:prstGeom prst="rect">
            <a:avLst/>
          </a:prstGeom>
          <a:noFill/>
          <a:ln w="0" cap="flat">
            <a:noFill/>
            <a:prstDash val="solid"/>
            <a:miter lim="0"/>
          </a:ln>
        </p:spPr>
        <p:txBody>
          <a:bodyPr vert="horz" wrap="square" lIns="0" tIns="0" rIns="0" bIns="0"/>
          <a:lstStyle/>
          <a:p>
            <a:pPr algn="l" rtl="0" eaLnBrk="0">
              <a:lnSpc>
                <a:spcPct val="88000"/>
              </a:lnSpc>
            </a:pPr>
            <a:endParaRPr sz="100" dirty="0">
              <a:latin typeface="Arial" panose="020B0604020202020204"/>
              <a:ea typeface="Arial" panose="020B0604020202020204"/>
              <a:cs typeface="Arial" panose="020B0604020202020204"/>
            </a:endParaRPr>
          </a:p>
          <a:p>
            <a:pPr marL="12700" algn="l" rtl="0" eaLnBrk="0">
              <a:lnSpc>
                <a:spcPct val="85000"/>
              </a:lnSpc>
            </a:pPr>
            <a:r>
              <a:rPr sz="1600" b="1" kern="0" spc="-40" dirty="0">
                <a:solidFill>
                  <a:srgbClr val="000000">
                    <a:alpha val="100000"/>
                  </a:srgbClr>
                </a:solidFill>
                <a:latin typeface="Segoe UI Light" panose="020B0502040204020203"/>
                <a:ea typeface="Segoe UI Light" panose="020B0502040204020203"/>
                <a:cs typeface="Segoe UI Light" panose="020B0502040204020203"/>
              </a:rPr>
              <a:t>2.</a:t>
            </a:r>
            <a:r>
              <a:rPr sz="1600" b="1" kern="0" spc="-4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product presentation</a:t>
            </a:r>
            <a:endParaRPr sz="3200" dirty="0">
              <a:latin typeface="微软雅黑 Light" panose="020B0502040204020203" charset="-122"/>
              <a:ea typeface="微软雅黑 Light" panose="020B0502040204020203" charset="-122"/>
              <a:cs typeface="微软雅黑 Light" panose="020B0502040204020203" charset="-122"/>
            </a:endParaRPr>
          </a:p>
        </p:txBody>
      </p:sp>
      <p:sp>
        <p:nvSpPr>
          <p:cNvPr id="324" name="textbox 324"/>
          <p:cNvSpPr/>
          <p:nvPr/>
        </p:nvSpPr>
        <p:spPr>
          <a:xfrm>
            <a:off x="2368159" y="5608084"/>
            <a:ext cx="4196715" cy="188595"/>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1285"/>
              </a:lnSpc>
            </a:pPr>
            <a:r>
              <a:rPr sz="500" kern="0" spc="0" dirty="0">
                <a:solidFill>
                  <a:srgbClr val="000000">
                    <a:alpha val="100000"/>
                  </a:srgbClr>
                </a:solidFill>
                <a:latin typeface="等线" panose="02010600030101010101" charset="-122"/>
                <a:ea typeface="等线" panose="02010600030101010101" charset="-122"/>
                <a:cs typeface="等线" panose="02010600030101010101" charset="-122"/>
              </a:rPr>
              <a:t>(mmm) Mesh size Volume concentration</a:t>
            </a:r>
            <a:endParaRPr sz="1000" dirty="0">
              <a:latin typeface="等线" panose="02010600030101010101" charset="-122"/>
              <a:ea typeface="等线" panose="02010600030101010101" charset="-122"/>
              <a:cs typeface="等线" panose="02010600030101010101" charset="-122"/>
            </a:endParaRPr>
          </a:p>
        </p:txBody>
      </p:sp>
      <p:grpSp>
        <p:nvGrpSpPr>
          <p:cNvPr id="36" name="group 36"/>
          <p:cNvGrpSpPr/>
          <p:nvPr/>
        </p:nvGrpSpPr>
        <p:grpSpPr>
          <a:xfrm rot="21600000">
            <a:off x="1092485" y="945818"/>
            <a:ext cx="1565593" cy="412652"/>
            <a:chOff x="0" y="0"/>
            <a:chExt cx="1565593" cy="412652"/>
          </a:xfrm>
        </p:grpSpPr>
        <p:sp>
          <p:nvSpPr>
            <p:cNvPr id="326" name="rect 326"/>
            <p:cNvSpPr/>
            <p:nvPr/>
          </p:nvSpPr>
          <p:spPr>
            <a:xfrm>
              <a:off x="0" y="0"/>
              <a:ext cx="1565593" cy="412652"/>
            </a:xfrm>
            <a:prstGeom prst="rect">
              <a:avLst/>
            </a:prstGeom>
            <a:solidFill>
              <a:srgbClr val="000000">
                <a:alpha val="61568"/>
              </a:srgbClr>
            </a:solidFill>
            <a:ln w="0" cap="flat">
              <a:noFill/>
              <a:prstDash val="solid"/>
              <a:miter lim="0"/>
            </a:ln>
          </p:spPr>
          <p:txBody>
            <a:bodyPr rtlCol="0"/>
            <a:lstStyle/>
            <a:p>
              <a:pPr algn="ctr"/>
              <a:endParaRPr lang="zh-CN" altLang="en-US"/>
            </a:p>
          </p:txBody>
        </p:sp>
        <p:sp>
          <p:nvSpPr>
            <p:cNvPr id="328" name="rect 328"/>
            <p:cNvSpPr/>
            <p:nvPr/>
          </p:nvSpPr>
          <p:spPr>
            <a:xfrm>
              <a:off x="22142" y="3011"/>
              <a:ext cx="1522615" cy="369328"/>
            </a:xfrm>
            <a:prstGeom prst="rect">
              <a:avLst/>
            </a:prstGeom>
            <a:solidFill>
              <a:srgbClr val="003399">
                <a:alpha val="100000"/>
              </a:srgbClr>
            </a:solidFill>
            <a:ln w="0" cap="flat">
              <a:noFill/>
              <a:prstDash val="solid"/>
              <a:miter lim="0"/>
            </a:ln>
          </p:spPr>
          <p:txBody>
            <a:bodyPr rtlCol="0"/>
            <a:lstStyle/>
            <a:p>
              <a:pPr algn="ctr"/>
              <a:endParaRPr lang="zh-CN" altLang="en-US"/>
            </a:p>
          </p:txBody>
        </p:sp>
        <p:sp>
          <p:nvSpPr>
            <p:cNvPr id="330" name="textbox 330"/>
            <p:cNvSpPr/>
            <p:nvPr/>
          </p:nvSpPr>
          <p:spPr>
            <a:xfrm>
              <a:off x="213665" y="68486"/>
              <a:ext cx="1111250" cy="243840"/>
            </a:xfrm>
            <a:prstGeom prst="rect">
              <a:avLst/>
            </a:prstGeom>
            <a:noFill/>
            <a:ln w="0" cap="flat">
              <a:noFill/>
              <a:prstDash val="solid"/>
              <a:miter lim="0"/>
            </a:ln>
          </p:spPr>
          <p:txBody>
            <a:bodyPr vert="horz" wrap="square" lIns="0" tIns="0" rIns="0" bIns="0"/>
            <a:lstStyle/>
            <a:p>
              <a:pPr algn="l" rtl="0" eaLnBrk="0">
                <a:lnSpc>
                  <a:spcPct val="86000"/>
                </a:lnSpc>
              </a:pPr>
              <a:endParaRPr sz="100" dirty="0">
                <a:latin typeface="Arial" panose="020B0604020202020204"/>
                <a:ea typeface="Arial" panose="020B0604020202020204"/>
                <a:cs typeface="Arial" panose="020B0604020202020204"/>
              </a:endParaRPr>
            </a:p>
            <a:p>
              <a:pPr marL="12700" algn="l" rtl="0" eaLnBrk="0">
                <a:lnSpc>
                  <a:spcPct val="84000"/>
                </a:lnSpc>
              </a:pPr>
              <a:r>
                <a:rPr sz="850" b="1" kern="0" spc="-90" dirty="0">
                  <a:solidFill>
                    <a:srgbClr val="FFFFFF">
                      <a:alpha val="100000"/>
                    </a:srgbClr>
                  </a:solidFill>
                  <a:latin typeface="Segoe UI Light" panose="020B0502040204020203"/>
                  <a:ea typeface="Segoe UI Light" panose="020B0502040204020203"/>
                  <a:cs typeface="Segoe UI Light" panose="020B0502040204020203"/>
                </a:rPr>
                <a:t>ES25 series:</a:t>
              </a:r>
              <a:endParaRPr sz="1700" dirty="0">
                <a:latin typeface="微软雅黑 Light" panose="020B0502040204020203" charset="-122"/>
                <a:ea typeface="微软雅黑 Light" panose="020B0502040204020203" charset="-122"/>
                <a:cs typeface="微软雅黑 Light" panose="020B0502040204020203" charset="-122"/>
              </a:endParaRPr>
            </a:p>
          </p:txBody>
        </p:sp>
      </p:grpSp>
      <p:grpSp>
        <p:nvGrpSpPr>
          <p:cNvPr id="38" name="group 38"/>
          <p:cNvGrpSpPr/>
          <p:nvPr/>
        </p:nvGrpSpPr>
        <p:grpSpPr>
          <a:xfrm rot="21600000">
            <a:off x="306386" y="179385"/>
            <a:ext cx="730252" cy="564311"/>
            <a:chOff x="0" y="0"/>
            <a:chExt cx="730252" cy="564311"/>
          </a:xfrm>
        </p:grpSpPr>
        <p:sp>
          <p:nvSpPr>
            <p:cNvPr id="332" name="path 332"/>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334" name="path 334"/>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sp>
        <p:nvSpPr>
          <p:cNvPr id="336" name="path 336"/>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
        <p:nvSpPr>
          <p:cNvPr id="338" name="textbox 338"/>
          <p:cNvSpPr/>
          <p:nvPr/>
        </p:nvSpPr>
        <p:spPr>
          <a:xfrm>
            <a:off x="3294392" y="4818107"/>
            <a:ext cx="312420" cy="188595"/>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1285"/>
              </a:lnSpc>
            </a:pPr>
            <a:r>
              <a:rPr sz="500" kern="0" spc="-10" dirty="0">
                <a:solidFill>
                  <a:srgbClr val="000000">
                    <a:alpha val="100000"/>
                  </a:srgbClr>
                </a:solidFill>
                <a:latin typeface="等线" panose="02010600030101010101" charset="-122"/>
                <a:ea typeface="等线" panose="02010600030101010101" charset="-122"/>
                <a:cs typeface="等线" panose="02010600030101010101" charset="-122"/>
              </a:rPr>
              <a:t>(mm)</a:t>
            </a:r>
            <a:endParaRPr sz="1000" dirty="0">
              <a:latin typeface="等线" panose="02010600030101010101" charset="-122"/>
              <a:ea typeface="等线" panose="02010600030101010101" charset="-122"/>
              <a:cs typeface="等线" panose="020106000301010101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picture 340"/>
          <p:cNvPicPr>
            <a:picLocks noChangeAspect="1"/>
          </p:cNvPicPr>
          <p:nvPr/>
        </p:nvPicPr>
        <p:blipFill>
          <a:blip r:embed="rId1"/>
          <a:stretch>
            <a:fillRect/>
          </a:stretch>
        </p:blipFill>
        <p:spPr>
          <a:xfrm rot="21600000">
            <a:off x="5424513" y="3385671"/>
            <a:ext cx="6084334" cy="2755629"/>
          </a:xfrm>
          <a:prstGeom prst="rect">
            <a:avLst/>
          </a:prstGeom>
        </p:spPr>
      </p:pic>
      <p:pic>
        <p:nvPicPr>
          <p:cNvPr id="342" name="picture 342"/>
          <p:cNvPicPr>
            <a:picLocks noChangeAspect="1"/>
          </p:cNvPicPr>
          <p:nvPr/>
        </p:nvPicPr>
        <p:blipFill>
          <a:blip r:embed="rId2"/>
          <a:stretch>
            <a:fillRect/>
          </a:stretch>
        </p:blipFill>
        <p:spPr>
          <a:xfrm rot="21600000">
            <a:off x="5378455" y="1075309"/>
            <a:ext cx="6176448" cy="2161330"/>
          </a:xfrm>
          <a:prstGeom prst="rect">
            <a:avLst/>
          </a:prstGeom>
        </p:spPr>
      </p:pic>
      <p:pic>
        <p:nvPicPr>
          <p:cNvPr id="344" name="picture 344"/>
          <p:cNvPicPr>
            <a:picLocks noChangeAspect="1"/>
          </p:cNvPicPr>
          <p:nvPr/>
        </p:nvPicPr>
        <p:blipFill>
          <a:blip r:embed="rId3"/>
          <a:stretch>
            <a:fillRect/>
          </a:stretch>
        </p:blipFill>
        <p:spPr>
          <a:xfrm rot="21600000">
            <a:off x="1017032" y="3390785"/>
            <a:ext cx="3968146" cy="2745397"/>
          </a:xfrm>
          <a:prstGeom prst="rect">
            <a:avLst/>
          </a:prstGeom>
        </p:spPr>
      </p:pic>
      <p:sp>
        <p:nvSpPr>
          <p:cNvPr id="346" name="textbox 346"/>
          <p:cNvSpPr/>
          <p:nvPr/>
        </p:nvSpPr>
        <p:spPr>
          <a:xfrm>
            <a:off x="1028759" y="1772964"/>
            <a:ext cx="3873500" cy="1339850"/>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85000"/>
              </a:lnSpc>
            </a:pPr>
            <a:r>
              <a:rPr sz="750" kern="0" spc="9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Shape and sharpen various blades. Eliminate quickly.</a:t>
            </a:r>
            <a:endParaRPr sz="1500" dirty="0">
              <a:latin typeface="微软雅黑 Light" panose="020B0502040204020203" charset="-122"/>
              <a:ea typeface="微软雅黑 Light" panose="020B0502040204020203" charset="-122"/>
              <a:cs typeface="微软雅黑 Light" panose="020B0502040204020203" charset="-122"/>
            </a:endParaRPr>
          </a:p>
          <a:p>
            <a:pPr marL="12700" indent="3810" algn="l" rtl="0" eaLnBrk="0">
              <a:lnSpc>
                <a:spcPct val="163000"/>
              </a:lnSpc>
              <a:spcBef>
                <a:spcPts val="15"/>
              </a:spcBef>
            </a:pPr>
            <a:r>
              <a:rPr sz="750" kern="0" spc="7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blade is installed eccentrically, and the cutting edge is fully exposed, which shortens the pre-cutting time and makes the blade enter the good cutting state quickly.</a:t>
            </a:r>
            <a:endParaRPr sz="1500" dirty="0">
              <a:latin typeface="微软雅黑 Light" panose="020B0502040204020203" charset="-122"/>
              <a:ea typeface="微软雅黑 Light" panose="020B0502040204020203" charset="-122"/>
              <a:cs typeface="微软雅黑 Light" panose="020B0502040204020203" charset="-122"/>
            </a:endParaRPr>
          </a:p>
        </p:txBody>
      </p:sp>
      <p:pic>
        <p:nvPicPr>
          <p:cNvPr id="348" name="picture 348"/>
          <p:cNvPicPr>
            <a:picLocks noChangeAspect="1"/>
          </p:cNvPicPr>
          <p:nvPr/>
        </p:nvPicPr>
        <p:blipFill>
          <a:blip r:embed="rId4"/>
          <a:stretch>
            <a:fillRect/>
          </a:stretch>
        </p:blipFill>
        <p:spPr>
          <a:xfrm rot="21600000">
            <a:off x="0" y="6749884"/>
            <a:ext cx="12192000" cy="108115"/>
          </a:xfrm>
          <a:prstGeom prst="rect">
            <a:avLst/>
          </a:prstGeom>
        </p:spPr>
      </p:pic>
      <p:pic>
        <p:nvPicPr>
          <p:cNvPr id="350" name="picture 350" descr="C:/Users/Administrator/Desktop/101010.png101010"/>
          <p:cNvPicPr>
            <a:picLocks noChangeAspect="1"/>
          </p:cNvPicPr>
          <p:nvPr/>
        </p:nvPicPr>
        <p:blipFill>
          <a:blip r:embed="rId5"/>
          <a:srcRect l="-20678" t="981" r="-12904" b="-981"/>
          <a:stretch>
            <a:fillRect/>
          </a:stretch>
        </p:blipFill>
        <p:spPr>
          <a:xfrm rot="21600000">
            <a:off x="9019540" y="93345"/>
            <a:ext cx="3088005" cy="647065"/>
          </a:xfrm>
          <a:prstGeom prst="rect">
            <a:avLst/>
          </a:prstGeom>
        </p:spPr>
      </p:pic>
      <p:grpSp>
        <p:nvGrpSpPr>
          <p:cNvPr id="40" name="group 40"/>
          <p:cNvGrpSpPr/>
          <p:nvPr/>
        </p:nvGrpSpPr>
        <p:grpSpPr>
          <a:xfrm rot="21600000">
            <a:off x="1059075" y="1037844"/>
            <a:ext cx="1963120" cy="414527"/>
            <a:chOff x="0" y="0"/>
            <a:chExt cx="1963120" cy="414527"/>
          </a:xfrm>
        </p:grpSpPr>
        <p:sp>
          <p:nvSpPr>
            <p:cNvPr id="352" name="rect 352"/>
            <p:cNvSpPr/>
            <p:nvPr/>
          </p:nvSpPr>
          <p:spPr>
            <a:xfrm>
              <a:off x="0" y="0"/>
              <a:ext cx="1963120" cy="414527"/>
            </a:xfrm>
            <a:prstGeom prst="rect">
              <a:avLst/>
            </a:prstGeom>
            <a:solidFill>
              <a:srgbClr val="000000">
                <a:alpha val="60392"/>
              </a:srgbClr>
            </a:solidFill>
            <a:ln w="0" cap="flat">
              <a:noFill/>
              <a:prstDash val="solid"/>
              <a:miter lim="0"/>
            </a:ln>
          </p:spPr>
          <p:txBody>
            <a:bodyPr rtlCol="0"/>
            <a:lstStyle/>
            <a:p>
              <a:pPr algn="ctr"/>
              <a:endParaRPr lang="zh-CN" altLang="en-US"/>
            </a:p>
          </p:txBody>
        </p:sp>
        <p:sp>
          <p:nvSpPr>
            <p:cNvPr id="354" name="rect 354"/>
            <p:cNvSpPr/>
            <p:nvPr/>
          </p:nvSpPr>
          <p:spPr>
            <a:xfrm>
              <a:off x="20817" y="3645"/>
              <a:ext cx="1921205" cy="369328"/>
            </a:xfrm>
            <a:prstGeom prst="rect">
              <a:avLst/>
            </a:prstGeom>
            <a:solidFill>
              <a:srgbClr val="003399">
                <a:alpha val="100000"/>
              </a:srgbClr>
            </a:solidFill>
            <a:ln w="0" cap="flat">
              <a:noFill/>
              <a:prstDash val="solid"/>
              <a:miter lim="0"/>
            </a:ln>
          </p:spPr>
          <p:txBody>
            <a:bodyPr rtlCol="0"/>
            <a:lstStyle/>
            <a:p>
              <a:pPr algn="ctr"/>
              <a:endParaRPr lang="zh-CN" altLang="en-US"/>
            </a:p>
          </p:txBody>
        </p:sp>
        <p:sp>
          <p:nvSpPr>
            <p:cNvPr id="356" name="textbox 356"/>
            <p:cNvSpPr/>
            <p:nvPr/>
          </p:nvSpPr>
          <p:spPr>
            <a:xfrm>
              <a:off x="286673" y="66381"/>
              <a:ext cx="1349375" cy="247015"/>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algn="r" rtl="0" eaLnBrk="0">
                <a:lnSpc>
                  <a:spcPct val="86000"/>
                </a:lnSpc>
              </a:pPr>
              <a:r>
                <a:rPr sz="850" b="1" kern="0" spc="-130" dirty="0">
                  <a:solidFill>
                    <a:srgbClr val="FFFFFF">
                      <a:alpha val="100000"/>
                    </a:srgbClr>
                  </a:solidFill>
                  <a:latin typeface="微软雅黑 Light" panose="020B0502040204020203" charset="-122"/>
                  <a:ea typeface="微软雅黑 Light" panose="020B0502040204020203" charset="-122"/>
                  <a:cs typeface="微软雅黑 Light" panose="020B0502040204020203" charset="-122"/>
                </a:rPr>
                <a:t>Blade series:</a:t>
              </a:r>
              <a:endParaRPr sz="1700" dirty="0">
                <a:latin typeface="微软雅黑 Light" panose="020B0502040204020203" charset="-122"/>
                <a:ea typeface="微软雅黑 Light" panose="020B0502040204020203" charset="-122"/>
                <a:cs typeface="微软雅黑 Light" panose="020B0502040204020203" charset="-122"/>
              </a:endParaRPr>
            </a:p>
          </p:txBody>
        </p:sp>
      </p:grpSp>
      <p:sp>
        <p:nvSpPr>
          <p:cNvPr id="358" name="textbox 358"/>
          <p:cNvSpPr/>
          <p:nvPr/>
        </p:nvSpPr>
        <p:spPr>
          <a:xfrm>
            <a:off x="1251161" y="254992"/>
            <a:ext cx="1937385" cy="440690"/>
          </a:xfrm>
          <a:prstGeom prst="rect">
            <a:avLst/>
          </a:prstGeom>
          <a:noFill/>
          <a:ln w="0" cap="flat">
            <a:noFill/>
            <a:prstDash val="solid"/>
            <a:miter lim="0"/>
          </a:ln>
        </p:spPr>
        <p:txBody>
          <a:bodyPr vert="horz" wrap="square" lIns="0" tIns="0" rIns="0" bIns="0"/>
          <a:lstStyle/>
          <a:p>
            <a:pPr algn="l" rtl="0" eaLnBrk="0">
              <a:lnSpc>
                <a:spcPct val="88000"/>
              </a:lnSpc>
            </a:pPr>
            <a:endParaRPr sz="100" dirty="0">
              <a:latin typeface="Arial" panose="020B0604020202020204"/>
              <a:ea typeface="Arial" panose="020B0604020202020204"/>
              <a:cs typeface="Arial" panose="020B0604020202020204"/>
            </a:endParaRPr>
          </a:p>
          <a:p>
            <a:pPr marL="12700" algn="l" rtl="0" eaLnBrk="0">
              <a:lnSpc>
                <a:spcPct val="85000"/>
              </a:lnSpc>
            </a:pPr>
            <a:r>
              <a:rPr sz="1600" b="1" kern="0" spc="-40" dirty="0">
                <a:solidFill>
                  <a:srgbClr val="000000">
                    <a:alpha val="100000"/>
                  </a:srgbClr>
                </a:solidFill>
                <a:latin typeface="Segoe UI Light" panose="020B0502040204020203"/>
                <a:ea typeface="Segoe UI Light" panose="020B0502040204020203"/>
                <a:cs typeface="Segoe UI Light" panose="020B0502040204020203"/>
              </a:rPr>
              <a:t>2.</a:t>
            </a:r>
            <a:r>
              <a:rPr sz="1600" b="1" kern="0" spc="-4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product presentation</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42" name="group 42"/>
          <p:cNvGrpSpPr/>
          <p:nvPr/>
        </p:nvGrpSpPr>
        <p:grpSpPr>
          <a:xfrm rot="21600000">
            <a:off x="306386" y="179385"/>
            <a:ext cx="730252" cy="564311"/>
            <a:chOff x="0" y="0"/>
            <a:chExt cx="730252" cy="564311"/>
          </a:xfrm>
        </p:grpSpPr>
        <p:sp>
          <p:nvSpPr>
            <p:cNvPr id="360" name="path 360"/>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362" name="path 362"/>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sp>
        <p:nvSpPr>
          <p:cNvPr id="364" name="textbox 364"/>
          <p:cNvSpPr/>
          <p:nvPr/>
        </p:nvSpPr>
        <p:spPr>
          <a:xfrm>
            <a:off x="7854651" y="6189384"/>
            <a:ext cx="1625600" cy="208915"/>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marL="12700" algn="l" rtl="0" eaLnBrk="0">
              <a:lnSpc>
                <a:spcPct val="86000"/>
              </a:lnSpc>
            </a:pPr>
            <a:r>
              <a:rPr sz="700" kern="0" spc="-1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Sharpening can improve the initial positive collapse</a:t>
            </a:r>
            <a:endParaRPr sz="1400" dirty="0">
              <a:latin typeface="微软雅黑 Light" panose="020B0502040204020203" charset="-122"/>
              <a:ea typeface="微软雅黑 Light" panose="020B0502040204020203" charset="-122"/>
              <a:cs typeface="微软雅黑 Light" panose="020B0502040204020203" charset="-122"/>
            </a:endParaRPr>
          </a:p>
        </p:txBody>
      </p:sp>
      <p:sp>
        <p:nvSpPr>
          <p:cNvPr id="366" name="path 366"/>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picture 368"/>
          <p:cNvPicPr>
            <a:picLocks noChangeAspect="1"/>
          </p:cNvPicPr>
          <p:nvPr/>
        </p:nvPicPr>
        <p:blipFill>
          <a:blip r:embed="rId1"/>
          <a:stretch>
            <a:fillRect/>
          </a:stretch>
        </p:blipFill>
        <p:spPr>
          <a:xfrm rot="21600000">
            <a:off x="703580" y="2543619"/>
            <a:ext cx="4936679" cy="3239997"/>
          </a:xfrm>
          <a:prstGeom prst="rect">
            <a:avLst/>
          </a:prstGeom>
        </p:spPr>
      </p:pic>
      <p:pic>
        <p:nvPicPr>
          <p:cNvPr id="370" name="picture 370"/>
          <p:cNvPicPr>
            <a:picLocks noChangeAspect="1"/>
          </p:cNvPicPr>
          <p:nvPr/>
        </p:nvPicPr>
        <p:blipFill>
          <a:blip r:embed="rId2"/>
          <a:stretch>
            <a:fillRect/>
          </a:stretch>
        </p:blipFill>
        <p:spPr>
          <a:xfrm rot="21600000">
            <a:off x="6643345" y="2578830"/>
            <a:ext cx="4740990" cy="3239991"/>
          </a:xfrm>
          <a:prstGeom prst="rect">
            <a:avLst/>
          </a:prstGeom>
        </p:spPr>
      </p:pic>
      <p:sp>
        <p:nvSpPr>
          <p:cNvPr id="372" name="textbox 372"/>
          <p:cNvSpPr/>
          <p:nvPr/>
        </p:nvSpPr>
        <p:spPr>
          <a:xfrm>
            <a:off x="6417412" y="1762895"/>
            <a:ext cx="5504815" cy="532765"/>
          </a:xfrm>
          <a:prstGeom prst="rect">
            <a:avLst/>
          </a:prstGeom>
          <a:noFill/>
          <a:ln w="0" cap="flat">
            <a:noFill/>
            <a:prstDash val="solid"/>
            <a:miter lim="0"/>
          </a:ln>
        </p:spPr>
        <p:txBody>
          <a:bodyPr vert="horz" wrap="square" lIns="0" tIns="0" rIns="0" bIns="0"/>
          <a:lstStyle/>
          <a:p>
            <a:pPr algn="l" rtl="0" eaLnBrk="0">
              <a:lnSpc>
                <a:spcPct val="28000"/>
              </a:lnSpc>
            </a:pPr>
            <a:endParaRPr sz="100" dirty="0">
              <a:latin typeface="Arial" panose="020B0604020202020204"/>
              <a:ea typeface="Arial" panose="020B0604020202020204"/>
              <a:cs typeface="Arial" panose="020B0604020202020204"/>
            </a:endParaRPr>
          </a:p>
          <a:p>
            <a:pPr marL="159385" indent="-146685" algn="l" rtl="0" eaLnBrk="0">
              <a:lnSpc>
                <a:spcPct val="94000"/>
              </a:lnSpc>
            </a:pPr>
            <a:r>
              <a:rPr sz="900" kern="0" spc="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systematic and precise diamond concentration grading control ensures optimal processing quality (particularly back breakage) while extending tool life.</a:t>
            </a:r>
            <a:endParaRPr sz="1800" dirty="0">
              <a:latin typeface="微软雅黑 Light" panose="020B0502040204020203" charset="-122"/>
              <a:ea typeface="微软雅黑 Light" panose="020B0502040204020203" charset="-122"/>
              <a:cs typeface="微软雅黑 Light" panose="020B0502040204020203" charset="-122"/>
            </a:endParaRPr>
          </a:p>
        </p:txBody>
      </p:sp>
      <p:sp>
        <p:nvSpPr>
          <p:cNvPr id="374" name="textbox 374"/>
          <p:cNvSpPr/>
          <p:nvPr/>
        </p:nvSpPr>
        <p:spPr>
          <a:xfrm>
            <a:off x="715355" y="1762667"/>
            <a:ext cx="5051425" cy="523875"/>
          </a:xfrm>
          <a:prstGeom prst="rect">
            <a:avLst/>
          </a:prstGeom>
          <a:noFill/>
          <a:ln w="0" cap="flat">
            <a:noFill/>
            <a:prstDash val="solid"/>
            <a:miter lim="0"/>
          </a:ln>
        </p:spPr>
        <p:txBody>
          <a:bodyPr vert="horz" wrap="square" lIns="0" tIns="632" rIns="0" bIns="0"/>
          <a:lstStyle/>
          <a:p>
            <a:pPr marL="13970" indent="-1905" algn="l" rtl="0" eaLnBrk="0">
              <a:lnSpc>
                <a:spcPct val="93000"/>
              </a:lnSpc>
              <a:spcBef>
                <a:spcPts val="5"/>
              </a:spcBef>
            </a:pPr>
            <a:r>
              <a:rPr sz="900" kern="0" spc="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The ultra narrow size distribution of diamond powder and the super high volume fraction of crystal form selection ensure the excellent processing quality.</a:t>
            </a:r>
            <a:endParaRPr sz="1800" dirty="0">
              <a:latin typeface="微软雅黑 Light" panose="020B0502040204020203" charset="-122"/>
              <a:ea typeface="微软雅黑 Light" panose="020B0502040204020203" charset="-122"/>
              <a:cs typeface="微软雅黑 Light" panose="020B0502040204020203" charset="-122"/>
            </a:endParaRPr>
          </a:p>
        </p:txBody>
      </p:sp>
      <p:sp>
        <p:nvSpPr>
          <p:cNvPr id="376" name="textbox 376"/>
          <p:cNvSpPr/>
          <p:nvPr/>
        </p:nvSpPr>
        <p:spPr>
          <a:xfrm>
            <a:off x="293686" y="166685"/>
            <a:ext cx="2894964" cy="615315"/>
          </a:xfrm>
          <a:prstGeom prst="rect">
            <a:avLst/>
          </a:prstGeom>
          <a:noFill/>
          <a:ln w="0" cap="flat">
            <a:noFill/>
            <a:prstDash val="solid"/>
            <a:miter lim="0"/>
          </a:ln>
        </p:spPr>
        <p:txBody>
          <a:bodyPr vert="horz" wrap="square" lIns="0" tIns="0" rIns="0" bIns="0"/>
          <a:lstStyle/>
          <a:p>
            <a:pPr algn="l" rtl="0" eaLnBrk="0">
              <a:lnSpc>
                <a:spcPct val="109000"/>
              </a:lnSpc>
            </a:pPr>
            <a:endParaRPr sz="600" dirty="0">
              <a:latin typeface="Arial" panose="020B0604020202020204"/>
              <a:ea typeface="Arial" panose="020B0604020202020204"/>
              <a:cs typeface="Arial" panose="020B0604020202020204"/>
            </a:endParaRPr>
          </a:p>
          <a:p>
            <a:pPr marL="742950" algn="l" rtl="0" eaLnBrk="0">
              <a:lnSpc>
                <a:spcPct val="85000"/>
              </a:lnSpc>
              <a:spcBef>
                <a:spcPts val="5"/>
              </a:spcBef>
              <a:tabLst>
                <a:tab pos="973455" algn="l"/>
              </a:tabLst>
            </a:pPr>
            <a:r>
              <a:rPr sz="1600" b="1" kern="0" spc="-40" dirty="0">
                <a:solidFill>
                  <a:srgbClr val="000000">
                    <a:alpha val="100000"/>
                  </a:srgbClr>
                </a:solidFill>
                <a:latin typeface="Segoe UI Light" panose="020B0502040204020203"/>
                <a:ea typeface="Segoe UI Light" panose="020B0502040204020203"/>
                <a:cs typeface="Segoe UI Light" panose="020B0502040204020203"/>
              </a:rPr>
              <a:t>3.</a:t>
            </a:r>
            <a:r>
              <a:rPr sz="1600" b="1" kern="0" spc="-40" dirty="0">
                <a:solidFill>
                  <a:srgbClr val="000000">
                    <a:alpha val="100000"/>
                  </a:srgbClr>
                </a:solidFill>
                <a:latin typeface="微软雅黑 Light" panose="020B0502040204020203" charset="-122"/>
                <a:ea typeface="微软雅黑 Light" panose="020B0502040204020203" charset="-122"/>
                <a:cs typeface="微软雅黑 Light" panose="020B0502040204020203" charset="-122"/>
              </a:rPr>
              <a:t>technological superiority</a:t>
            </a:r>
            <a:endParaRPr sz="3200" dirty="0">
              <a:latin typeface="微软雅黑 Light" panose="020B0502040204020203" charset="-122"/>
              <a:ea typeface="微软雅黑 Light" panose="020B0502040204020203" charset="-122"/>
              <a:cs typeface="微软雅黑 Light" panose="020B0502040204020203" charset="-122"/>
            </a:endParaRPr>
          </a:p>
        </p:txBody>
      </p:sp>
      <p:grpSp>
        <p:nvGrpSpPr>
          <p:cNvPr id="44" name="group 44"/>
          <p:cNvGrpSpPr/>
          <p:nvPr/>
        </p:nvGrpSpPr>
        <p:grpSpPr>
          <a:xfrm rot="21600000">
            <a:off x="306386" y="179385"/>
            <a:ext cx="730252" cy="564311"/>
            <a:chOff x="0" y="0"/>
            <a:chExt cx="730252" cy="564311"/>
          </a:xfrm>
        </p:grpSpPr>
        <p:sp>
          <p:nvSpPr>
            <p:cNvPr id="378" name="path 378"/>
            <p:cNvSpPr/>
            <p:nvPr/>
          </p:nvSpPr>
          <p:spPr>
            <a:xfrm>
              <a:off x="242889" y="3"/>
              <a:ext cx="487362" cy="563562"/>
            </a:xfrm>
            <a:custGeom>
              <a:avLst/>
              <a:gdLst/>
              <a:ahLst/>
              <a:cxnLst/>
              <a:rect l="0" t="0" r="0" b="0"/>
              <a:pathLst>
                <a:path w="767" h="887">
                  <a:moveTo>
                    <a:pt x="0" y="0"/>
                  </a:moveTo>
                  <a:lnTo>
                    <a:pt x="767" y="443"/>
                  </a:lnTo>
                  <a:lnTo>
                    <a:pt x="0" y="887"/>
                  </a:lnTo>
                  <a:lnTo>
                    <a:pt x="0" y="0"/>
                  </a:lnTo>
                  <a:close/>
                </a:path>
              </a:pathLst>
            </a:custGeom>
            <a:solidFill>
              <a:srgbClr val="7F7F7F">
                <a:alpha val="50196"/>
              </a:srgbClr>
            </a:solidFill>
            <a:ln w="0" cap="flat">
              <a:noFill/>
              <a:prstDash val="solid"/>
              <a:miter lim="0"/>
            </a:ln>
          </p:spPr>
          <p:txBody>
            <a:bodyPr rtlCol="0"/>
            <a:lstStyle/>
            <a:p>
              <a:pPr algn="ctr"/>
              <a:endParaRPr lang="zh-CN" altLang="en-US"/>
            </a:p>
          </p:txBody>
        </p:sp>
        <p:sp>
          <p:nvSpPr>
            <p:cNvPr id="380" name="path 380"/>
            <p:cNvSpPr/>
            <p:nvPr/>
          </p:nvSpPr>
          <p:spPr>
            <a:xfrm>
              <a:off x="0" y="0"/>
              <a:ext cx="487311" cy="564311"/>
            </a:xfrm>
            <a:custGeom>
              <a:avLst/>
              <a:gdLst/>
              <a:ahLst/>
              <a:cxnLst/>
              <a:rect l="0" t="0" r="0" b="0"/>
              <a:pathLst>
                <a:path w="767" h="888">
                  <a:moveTo>
                    <a:pt x="0" y="0"/>
                  </a:moveTo>
                  <a:lnTo>
                    <a:pt x="767" y="444"/>
                  </a:lnTo>
                  <a:lnTo>
                    <a:pt x="0" y="888"/>
                  </a:lnTo>
                  <a:lnTo>
                    <a:pt x="0" y="0"/>
                  </a:lnTo>
                  <a:close/>
                </a:path>
              </a:pathLst>
            </a:custGeom>
            <a:solidFill>
              <a:srgbClr val="003399">
                <a:alpha val="100000"/>
              </a:srgbClr>
            </a:solidFill>
            <a:ln w="0" cap="flat">
              <a:noFill/>
              <a:prstDash val="solid"/>
              <a:miter lim="0"/>
            </a:ln>
          </p:spPr>
          <p:txBody>
            <a:bodyPr rtlCol="0"/>
            <a:lstStyle/>
            <a:p>
              <a:pPr algn="ctr"/>
              <a:endParaRPr lang="zh-CN" altLang="en-US"/>
            </a:p>
          </p:txBody>
        </p:sp>
      </p:grpSp>
      <p:pic>
        <p:nvPicPr>
          <p:cNvPr id="382" name="picture 382"/>
          <p:cNvPicPr>
            <a:picLocks noChangeAspect="1"/>
          </p:cNvPicPr>
          <p:nvPr/>
        </p:nvPicPr>
        <p:blipFill>
          <a:blip r:embed="rId3"/>
          <a:stretch>
            <a:fillRect/>
          </a:stretch>
        </p:blipFill>
        <p:spPr>
          <a:xfrm rot="21600000">
            <a:off x="0" y="6749884"/>
            <a:ext cx="12192000" cy="108115"/>
          </a:xfrm>
          <a:prstGeom prst="rect">
            <a:avLst/>
          </a:prstGeom>
        </p:spPr>
      </p:pic>
      <p:pic>
        <p:nvPicPr>
          <p:cNvPr id="384" name="picture 384" descr="C:/Users/Administrator/Desktop/101010.png101010"/>
          <p:cNvPicPr>
            <a:picLocks noChangeAspect="1"/>
          </p:cNvPicPr>
          <p:nvPr/>
        </p:nvPicPr>
        <p:blipFill>
          <a:blip r:embed="rId4"/>
          <a:srcRect l="-55143" r="-12877" b="-8538"/>
          <a:stretch>
            <a:fillRect/>
          </a:stretch>
        </p:blipFill>
        <p:spPr>
          <a:xfrm rot="21600000">
            <a:off x="8221980" y="85725"/>
            <a:ext cx="3884930" cy="702310"/>
          </a:xfrm>
          <a:prstGeom prst="rect">
            <a:avLst/>
          </a:prstGeom>
        </p:spPr>
      </p:pic>
      <p:grpSp>
        <p:nvGrpSpPr>
          <p:cNvPr id="46" name="group 46"/>
          <p:cNvGrpSpPr/>
          <p:nvPr/>
        </p:nvGrpSpPr>
        <p:grpSpPr>
          <a:xfrm rot="21600000">
            <a:off x="527015" y="1108885"/>
            <a:ext cx="1323408" cy="412651"/>
            <a:chOff x="0" y="0"/>
            <a:chExt cx="1323408" cy="412651"/>
          </a:xfrm>
        </p:grpSpPr>
        <p:pic>
          <p:nvPicPr>
            <p:cNvPr id="386" name="picture 386"/>
            <p:cNvPicPr>
              <a:picLocks noChangeAspect="1"/>
            </p:cNvPicPr>
            <p:nvPr/>
          </p:nvPicPr>
          <p:blipFill>
            <a:blip r:embed="rId5"/>
            <a:stretch>
              <a:fillRect/>
            </a:stretch>
          </p:blipFill>
          <p:spPr>
            <a:xfrm rot="21600000">
              <a:off x="0" y="0"/>
              <a:ext cx="1323408" cy="412651"/>
            </a:xfrm>
            <a:prstGeom prst="rect">
              <a:avLst/>
            </a:prstGeom>
          </p:spPr>
        </p:pic>
        <p:sp>
          <p:nvSpPr>
            <p:cNvPr id="388" name="textbox 388"/>
            <p:cNvSpPr/>
            <p:nvPr/>
          </p:nvSpPr>
          <p:spPr>
            <a:xfrm>
              <a:off x="-12700" y="-12700"/>
              <a:ext cx="1349375" cy="452755"/>
            </a:xfrm>
            <a:prstGeom prst="rect">
              <a:avLst/>
            </a:prstGeom>
            <a:noFill/>
            <a:ln w="0" cap="flat">
              <a:noFill/>
              <a:prstDash val="solid"/>
              <a:miter lim="0"/>
            </a:ln>
          </p:spPr>
          <p:txBody>
            <a:bodyPr vert="horz" wrap="square" lIns="0" tIns="0" rIns="0" bIns="0"/>
            <a:lstStyle/>
            <a:p>
              <a:pPr algn="l" rtl="0" eaLnBrk="0">
                <a:lnSpc>
                  <a:spcPct val="116000"/>
                </a:lnSpc>
              </a:pPr>
              <a:endParaRPr sz="500" dirty="0">
                <a:latin typeface="Arial" panose="020B0604020202020204"/>
                <a:ea typeface="Arial" panose="020B0604020202020204"/>
                <a:cs typeface="Arial" panose="020B0604020202020204"/>
              </a:endParaRPr>
            </a:p>
            <a:p>
              <a:pPr marL="294005" algn="l" rtl="0" eaLnBrk="0">
                <a:lnSpc>
                  <a:spcPct val="85000"/>
                </a:lnSpc>
                <a:spcBef>
                  <a:spcPts val="5"/>
                </a:spcBef>
              </a:pPr>
              <a:r>
                <a:rPr sz="900" b="1" kern="0" spc="-30" dirty="0">
                  <a:solidFill>
                    <a:srgbClr val="FFFFFF">
                      <a:alpha val="100000"/>
                    </a:srgbClr>
                  </a:solidFill>
                  <a:latin typeface="微软雅黑 Light" panose="020B0502040204020203" charset="-122"/>
                  <a:ea typeface="微软雅黑 Light" panose="020B0502040204020203" charset="-122"/>
                  <a:cs typeface="微软雅黑 Light" panose="020B0502040204020203" charset="-122"/>
                </a:rPr>
                <a:t>Advantage 1:</a:t>
              </a:r>
              <a:endParaRPr sz="1800" dirty="0">
                <a:latin typeface="微软雅黑 Light" panose="020B0502040204020203" charset="-122"/>
                <a:ea typeface="微软雅黑 Light" panose="020B0502040204020203" charset="-122"/>
                <a:cs typeface="微软雅黑 Light" panose="020B0502040204020203" charset="-122"/>
              </a:endParaRPr>
            </a:p>
          </p:txBody>
        </p:sp>
      </p:grpSp>
      <p:grpSp>
        <p:nvGrpSpPr>
          <p:cNvPr id="48" name="group 48"/>
          <p:cNvGrpSpPr/>
          <p:nvPr/>
        </p:nvGrpSpPr>
        <p:grpSpPr>
          <a:xfrm rot="21600000">
            <a:off x="6225251" y="1108885"/>
            <a:ext cx="1323408" cy="412651"/>
            <a:chOff x="0" y="0"/>
            <a:chExt cx="1323408" cy="412651"/>
          </a:xfrm>
        </p:grpSpPr>
        <p:pic>
          <p:nvPicPr>
            <p:cNvPr id="390" name="picture 390"/>
            <p:cNvPicPr>
              <a:picLocks noChangeAspect="1"/>
            </p:cNvPicPr>
            <p:nvPr/>
          </p:nvPicPr>
          <p:blipFill>
            <a:blip r:embed="rId6"/>
            <a:stretch>
              <a:fillRect/>
            </a:stretch>
          </p:blipFill>
          <p:spPr>
            <a:xfrm rot="21600000">
              <a:off x="0" y="0"/>
              <a:ext cx="1323408" cy="412651"/>
            </a:xfrm>
            <a:prstGeom prst="rect">
              <a:avLst/>
            </a:prstGeom>
          </p:spPr>
        </p:pic>
        <p:sp>
          <p:nvSpPr>
            <p:cNvPr id="392" name="textbox 392"/>
            <p:cNvSpPr/>
            <p:nvPr/>
          </p:nvSpPr>
          <p:spPr>
            <a:xfrm>
              <a:off x="-12700" y="-12700"/>
              <a:ext cx="1349375" cy="452755"/>
            </a:xfrm>
            <a:prstGeom prst="rect">
              <a:avLst/>
            </a:prstGeom>
            <a:noFill/>
            <a:ln w="0" cap="flat">
              <a:noFill/>
              <a:prstDash val="solid"/>
              <a:miter lim="0"/>
            </a:ln>
          </p:spPr>
          <p:txBody>
            <a:bodyPr vert="horz" wrap="square" lIns="0" tIns="0" rIns="0" bIns="0"/>
            <a:lstStyle/>
            <a:p>
              <a:pPr algn="l" rtl="0" eaLnBrk="0">
                <a:lnSpc>
                  <a:spcPct val="116000"/>
                </a:lnSpc>
              </a:pPr>
              <a:endParaRPr sz="500" dirty="0">
                <a:latin typeface="Arial" panose="020B0604020202020204"/>
                <a:ea typeface="Arial" panose="020B0604020202020204"/>
                <a:cs typeface="Arial" panose="020B0604020202020204"/>
              </a:endParaRPr>
            </a:p>
            <a:p>
              <a:pPr marL="275590" algn="l" rtl="0" eaLnBrk="0">
                <a:lnSpc>
                  <a:spcPct val="85000"/>
                </a:lnSpc>
                <a:spcBef>
                  <a:spcPts val="5"/>
                </a:spcBef>
              </a:pPr>
              <a:r>
                <a:rPr sz="900" b="1" kern="0" spc="-20" dirty="0">
                  <a:solidFill>
                    <a:srgbClr val="FFFFFF">
                      <a:alpha val="100000"/>
                    </a:srgbClr>
                  </a:solidFill>
                  <a:latin typeface="微软雅黑 Light" panose="020B0502040204020203" charset="-122"/>
                  <a:ea typeface="微软雅黑 Light" panose="020B0502040204020203" charset="-122"/>
                  <a:cs typeface="微软雅黑 Light" panose="020B0502040204020203" charset="-122"/>
                </a:rPr>
                <a:t>Advantage 2:</a:t>
              </a:r>
              <a:endParaRPr sz="1800" dirty="0">
                <a:latin typeface="微软雅黑 Light" panose="020B0502040204020203" charset="-122"/>
                <a:ea typeface="微软雅黑 Light" panose="020B0502040204020203" charset="-122"/>
                <a:cs typeface="微软雅黑 Light" panose="020B0502040204020203" charset="-122"/>
              </a:endParaRPr>
            </a:p>
          </p:txBody>
        </p:sp>
      </p:grpSp>
      <p:sp>
        <p:nvSpPr>
          <p:cNvPr id="394" name="path 394"/>
          <p:cNvSpPr/>
          <p:nvPr/>
        </p:nvSpPr>
        <p:spPr>
          <a:xfrm>
            <a:off x="6086475" y="1545699"/>
            <a:ext cx="19050" cy="4723510"/>
          </a:xfrm>
          <a:custGeom>
            <a:avLst/>
            <a:gdLst/>
            <a:ahLst/>
            <a:cxnLst/>
            <a:rect l="0" t="0" r="0" b="0"/>
            <a:pathLst>
              <a:path w="30" h="7438">
                <a:moveTo>
                  <a:pt x="15" y="0"/>
                </a:moveTo>
                <a:lnTo>
                  <a:pt x="15" y="7438"/>
                </a:lnTo>
              </a:path>
            </a:pathLst>
          </a:custGeom>
          <a:noFill/>
          <a:ln w="19050" cap="flat">
            <a:solidFill>
              <a:srgbClr val="A5A5A5"/>
            </a:solidFill>
            <a:prstDash val="solid"/>
            <a:miter lim="800000"/>
          </a:ln>
        </p:spPr>
        <p:txBody>
          <a:bodyPr rtlCol="0"/>
          <a:lstStyle/>
          <a:p>
            <a:pPr algn="ctr"/>
            <a:endParaRPr lang="zh-CN" altLang="en-US"/>
          </a:p>
        </p:txBody>
      </p:sp>
      <p:sp>
        <p:nvSpPr>
          <p:cNvPr id="396" name="path 396"/>
          <p:cNvSpPr/>
          <p:nvPr/>
        </p:nvSpPr>
        <p:spPr>
          <a:xfrm>
            <a:off x="1225550" y="763587"/>
            <a:ext cx="10583862" cy="6350"/>
          </a:xfrm>
          <a:custGeom>
            <a:avLst/>
            <a:gdLst/>
            <a:ahLst/>
            <a:cxnLst/>
            <a:rect l="0" t="0" r="0" b="0"/>
            <a:pathLst>
              <a:path w="16667" h="10">
                <a:moveTo>
                  <a:pt x="0" y="5"/>
                </a:moveTo>
                <a:lnTo>
                  <a:pt x="16667" y="5"/>
                </a:lnTo>
              </a:path>
            </a:pathLst>
          </a:custGeom>
          <a:noFill/>
          <a:ln w="6350" cap="flat">
            <a:solidFill>
              <a:srgbClr val="A6A6A6"/>
            </a:solidFill>
            <a:prstDash val="solid"/>
            <a:miter lim="800000"/>
          </a:ln>
        </p:spPr>
        <p:txBody>
          <a:bodyPr rtlCol="0"/>
          <a:lstStyle/>
          <a:p>
            <a:pPr algn="ctr"/>
            <a:endParaRPr lang="zh-CN" altLang="en-US"/>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15496</Words>
  <Application>WPS 演示</Application>
  <PresentationFormat/>
  <Paragraphs>1156</Paragraphs>
  <Slides>25</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25</vt:i4>
      </vt:variant>
    </vt:vector>
  </HeadingPairs>
  <TitlesOfParts>
    <vt:vector size="37" baseType="lpstr">
      <vt:lpstr>Arial</vt:lpstr>
      <vt:lpstr>宋体</vt:lpstr>
      <vt:lpstr>Wingdings</vt:lpstr>
      <vt:lpstr>Arial</vt:lpstr>
      <vt:lpstr>微软雅黑</vt:lpstr>
      <vt:lpstr>微软雅黑 Light</vt:lpstr>
      <vt:lpstr>Segoe UI Light</vt:lpstr>
      <vt:lpstr>Wingdings</vt:lpstr>
      <vt:lpstr>等线</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yhl</dc:creator>
  <cp:lastModifiedBy>豆豆锅</cp:lastModifiedBy>
  <cp:revision>7</cp:revision>
  <dcterms:created xsi:type="dcterms:W3CDTF">2025-12-16T03:06:00Z</dcterms:created>
  <dcterms:modified xsi:type="dcterms:W3CDTF">2025-12-16T03:13:31Z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wqlLaW5nc29mdCBQREYgdG8gV1BTIDExNQ</vt:lpwstr>
  </property>
  <property fmtid="{D5CDD505-2E9C-101B-9397-08002B2CF9AE}" pid="3" name="Created">
    <vt:filetime>2025-08-23T16:48:17Z</vt:filetime>
  </property>
  <property fmtid="{D5CDD505-2E9C-101B-9397-08002B2CF9AE}" pid="4" name="ICV">
    <vt:lpwstr>E40DB0BF8F5B4959831ADA91EE389F88_12</vt:lpwstr>
  </property>
  <property fmtid="{D5CDD505-2E9C-101B-9397-08002B2CF9AE}" pid="5" name="KSOProductBuildVer">
    <vt:lpwstr>2052-12.1.0.23542</vt:lpwstr>
  </property>
</Properties>
</file>